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8" r:id="rId5"/>
    <p:sldId id="269" r:id="rId6"/>
    <p:sldId id="270" r:id="rId7"/>
    <p:sldId id="272" r:id="rId8"/>
    <p:sldId id="273" r:id="rId9"/>
    <p:sldId id="271" r:id="rId10"/>
    <p:sldId id="274" r:id="rId11"/>
    <p:sldId id="275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FlPyhu7DPjt9KvygnxMeEtONk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  <p:pic>
        <p:nvPicPr>
          <p:cNvPr id="11" name="Google Shape;11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003300"/>
          </a:solidFill>
          <a:ln>
            <a:noFill/>
          </a:ln>
        </p:spPr>
      </p:pic>
      <p:pic>
        <p:nvPicPr>
          <p:cNvPr id="12" name="Google Shape;12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34433" y="6400801"/>
            <a:ext cx="1695451" cy="3921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Google Shape;13;p12"/>
          <p:cNvCxnSpPr/>
          <p:nvPr/>
        </p:nvCxnSpPr>
        <p:spPr>
          <a:xfrm>
            <a:off x="46568" y="6308725"/>
            <a:ext cx="1214543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;p12"/>
          <p:cNvSpPr txBox="1"/>
          <p:nvPr/>
        </p:nvSpPr>
        <p:spPr>
          <a:xfrm>
            <a:off x="2832100" y="6434139"/>
            <a:ext cx="7928645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@ Coordenadoria de Educação a Distância (CED) – IFSP – Câmpus SP (ced.spo@ifsp.edu.br)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0" y="1844824"/>
            <a:ext cx="12192000" cy="244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Verdana"/>
              <a:buNone/>
            </a:pPr>
            <a:r>
              <a:rPr lang="pt-BR" sz="3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Curso f</a:t>
            </a:r>
            <a:r>
              <a:rPr lang="pt-BR" sz="3000" dirty="0" smtClean="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ormação pedagógica de docentes para a Educação Profissional de Nível Médio – Modalidade a Distância</a:t>
            </a:r>
            <a:endParaRPr sz="3000" dirty="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524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2900" dirty="0">
                <a:solidFill>
                  <a:schemeClr val="lt1"/>
                </a:solidFill>
              </a:rPr>
              <a:t>4 - Cálculo de carga horária dos cursos </a:t>
            </a:r>
            <a:r>
              <a:rPr lang="pt-BR" sz="2900" dirty="0" smtClean="0">
                <a:solidFill>
                  <a:schemeClr val="lt1"/>
                </a:solidFill>
              </a:rPr>
              <a:t>EAD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47700" y="167798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pt-BR" dirty="0">
                <a:solidFill>
                  <a:schemeClr val="lt1"/>
                </a:solidFill>
              </a:rPr>
              <a:t>Precisam ser levadas em consideração as horas que os alunos gastariam para a realização das tarefas solicitadas, participação em fóruns, produção de textos, leituras obrigatórias, etc., conforme cada disciplina específica. Fora isso, é necessário analisar o perfil do público e os hábitos de cada aluno. </a:t>
            </a:r>
            <a:r>
              <a:rPr lang="pt-BR" dirty="0">
                <a:solidFill>
                  <a:schemeClr val="lt1"/>
                </a:solidFill>
              </a:rPr>
              <a:t>Uma pessoa pode ler uma página em 2 minutos e outra levar 4 minutos para ler o mesmo conteúdo</a:t>
            </a:r>
            <a:r>
              <a:rPr lang="pt-BR" dirty="0" smtClean="0">
                <a:solidFill>
                  <a:schemeClr val="lt1"/>
                </a:solidFill>
              </a:rPr>
              <a:t>.</a:t>
            </a:r>
          </a:p>
          <a:p>
            <a:endParaRPr lang="pt-BR" dirty="0">
              <a:solidFill>
                <a:schemeClr val="lt1"/>
              </a:solidFill>
            </a:endParaRPr>
          </a:p>
          <a:p>
            <a:r>
              <a:rPr lang="pt-BR" dirty="0">
                <a:solidFill>
                  <a:schemeClr val="lt1"/>
                </a:solidFill>
              </a:rPr>
              <a:t>Então o cálculo da carga horária para esse tipo de curso é baseada em estimativas feitas na preparação do conteúdo programático e nas médias das atividades em experiências anteriores.</a:t>
            </a:r>
          </a:p>
          <a:p>
            <a:pPr marL="11430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1865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2700" dirty="0">
                <a:solidFill>
                  <a:schemeClr val="lt1"/>
                </a:solidFill>
              </a:rPr>
              <a:t>4 - Cálculo de carga horária dos cursos EAD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>
                <a:solidFill>
                  <a:schemeClr val="lt1"/>
                </a:solidFill>
              </a:rPr>
              <a:t>Exemplo se o curso é dividido em vídeos, e-book e artigos para leitura obrigatória, questionários de múltipla escolha e uma produção de texto. Cada uma dessas atividades leva um tempo para ser feito em média conforme abaixo:</a:t>
            </a:r>
          </a:p>
          <a:p>
            <a:pPr marL="114300" indent="0">
              <a:buNone/>
            </a:pPr>
            <a:endParaRPr lang="pt-BR" dirty="0">
              <a:solidFill>
                <a:schemeClr val="lt1"/>
              </a:solidFill>
            </a:endParaRPr>
          </a:p>
          <a:p>
            <a:r>
              <a:rPr lang="pt-BR" dirty="0">
                <a:solidFill>
                  <a:schemeClr val="lt1"/>
                </a:solidFill>
              </a:rPr>
              <a:t>5 vídeos gravados de 1 hora cada = 5 horas</a:t>
            </a:r>
          </a:p>
          <a:p>
            <a:pPr marL="114300" indent="0">
              <a:buNone/>
            </a:pPr>
            <a:r>
              <a:rPr lang="pt-BR" dirty="0">
                <a:solidFill>
                  <a:schemeClr val="lt1"/>
                </a:solidFill>
              </a:rPr>
              <a:t> </a:t>
            </a:r>
          </a:p>
          <a:p>
            <a:r>
              <a:rPr lang="pt-BR" dirty="0">
                <a:solidFill>
                  <a:schemeClr val="lt1"/>
                </a:solidFill>
              </a:rPr>
              <a:t>1 </a:t>
            </a:r>
            <a:r>
              <a:rPr lang="pt-BR" dirty="0" err="1">
                <a:solidFill>
                  <a:schemeClr val="lt1"/>
                </a:solidFill>
              </a:rPr>
              <a:t>ebook</a:t>
            </a:r>
            <a:r>
              <a:rPr lang="pt-BR" dirty="0">
                <a:solidFill>
                  <a:schemeClr val="lt1"/>
                </a:solidFill>
              </a:rPr>
              <a:t> com 60 páginas (em média 2 minutos para cada página) = 2 horas</a:t>
            </a:r>
          </a:p>
          <a:p>
            <a:pPr marL="114300" indent="0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814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>
            <a:spLocks noGrp="1"/>
          </p:cNvSpPr>
          <p:nvPr>
            <p:ph type="title"/>
          </p:nvPr>
        </p:nvSpPr>
        <p:spPr>
          <a:xfrm>
            <a:off x="-24680" y="116632"/>
            <a:ext cx="1221668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Verdana"/>
              <a:buNone/>
            </a:pPr>
            <a:r>
              <a:rPr lang="pt-BR" sz="3200" dirty="0">
                <a:solidFill>
                  <a:schemeClr val="lt1"/>
                </a:solidFill>
              </a:rPr>
              <a:t>Temas a serem </a:t>
            </a:r>
            <a:r>
              <a:rPr lang="pt-BR" sz="3200" dirty="0" smtClean="0">
                <a:solidFill>
                  <a:schemeClr val="lt1"/>
                </a:solidFill>
              </a:rPr>
              <a:t>discutidos:</a:t>
            </a:r>
            <a:endParaRPr sz="3200" dirty="0">
              <a:solidFill>
                <a:schemeClr val="lt1"/>
              </a:solidFill>
            </a:endParaRPr>
          </a:p>
        </p:txBody>
      </p:sp>
      <p:sp>
        <p:nvSpPr>
          <p:cNvPr id="95" name="Google Shape;95;p2"/>
          <p:cNvSpPr txBox="1">
            <a:spLocks noGrp="1"/>
          </p:cNvSpPr>
          <p:nvPr>
            <p:ph type="body" idx="1"/>
          </p:nvPr>
        </p:nvSpPr>
        <p:spPr>
          <a:xfrm>
            <a:off x="1625600" y="1772816"/>
            <a:ext cx="9410700" cy="396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1" indent="0" algn="just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800" dirty="0" smtClean="0">
                <a:solidFill>
                  <a:schemeClr val="lt1"/>
                </a:solidFill>
              </a:rPr>
              <a:t>1 – Validação Pedagógica</a:t>
            </a:r>
          </a:p>
          <a:p>
            <a:pPr marL="457200" lvl="1" indent="0" algn="just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800" dirty="0" smtClean="0">
                <a:solidFill>
                  <a:schemeClr val="lt1"/>
                </a:solidFill>
              </a:rPr>
              <a:t>2 – Validação Técnica - CED-SPO</a:t>
            </a:r>
          </a:p>
          <a:p>
            <a:pPr marL="457200" lvl="1" indent="0" algn="just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800" dirty="0" smtClean="0">
                <a:solidFill>
                  <a:schemeClr val="lt1"/>
                </a:solidFill>
              </a:rPr>
              <a:t>3 – Espaço virtual preparado pela CED-SPO</a:t>
            </a:r>
          </a:p>
          <a:p>
            <a:pPr marL="457200" lvl="1" indent="0" algn="just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800" dirty="0" smtClean="0">
                <a:solidFill>
                  <a:schemeClr val="lt1"/>
                </a:solidFill>
              </a:rPr>
              <a:t>4 – Cálculo de carga horária dos cursos EAD</a:t>
            </a:r>
            <a:endParaRPr sz="2800" dirty="0">
              <a:solidFill>
                <a:schemeClr val="lt1"/>
              </a:solidFill>
            </a:endParaRPr>
          </a:p>
          <a:p>
            <a:pPr marL="457200" lvl="1" indent="0" algn="just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8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>
            <a:spLocks noGrp="1"/>
          </p:cNvSpPr>
          <p:nvPr>
            <p:ph type="title"/>
          </p:nvPr>
        </p:nvSpPr>
        <p:spPr>
          <a:xfrm>
            <a:off x="-24680" y="0"/>
            <a:ext cx="12216680" cy="969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0000" algn="ctr">
              <a:lnSpc>
                <a:spcPct val="100000"/>
              </a:lnSpc>
              <a:spcBef>
                <a:spcPts val="500"/>
              </a:spcBef>
              <a:buSzPct val="100000"/>
            </a:pPr>
            <a:r>
              <a:rPr lang="pt-BR" sz="3200" dirty="0">
                <a:solidFill>
                  <a:schemeClr val="lt1"/>
                </a:solidFill>
              </a:rPr>
              <a:t>1- Validação Pedagógica</a:t>
            </a:r>
            <a:endParaRPr sz="3200" dirty="0">
              <a:solidFill>
                <a:schemeClr val="lt1"/>
              </a:solidFill>
            </a:endParaRPr>
          </a:p>
        </p:txBody>
      </p:sp>
      <p:sp>
        <p:nvSpPr>
          <p:cNvPr id="101" name="Google Shape;101;p3"/>
          <p:cNvSpPr txBox="1">
            <a:spLocks noGrp="1"/>
          </p:cNvSpPr>
          <p:nvPr>
            <p:ph type="body" idx="1"/>
          </p:nvPr>
        </p:nvSpPr>
        <p:spPr>
          <a:xfrm>
            <a:off x="679810" y="969739"/>
            <a:ext cx="10807700" cy="50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00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pt-BR" sz="2600" dirty="0" smtClean="0">
                <a:solidFill>
                  <a:schemeClr val="lt1"/>
                </a:solidFill>
              </a:rPr>
              <a:t>Dividem-se em dois momentos:</a:t>
            </a:r>
          </a:p>
          <a:p>
            <a:pPr marL="450000" lvl="0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pt-BR" sz="2600" dirty="0">
              <a:solidFill>
                <a:schemeClr val="lt1"/>
              </a:solidFill>
            </a:endParaRPr>
          </a:p>
          <a:p>
            <a:pPr marL="450000" lvl="0" indent="0" algn="just">
              <a:lnSpc>
                <a:spcPct val="100000"/>
              </a:lnSpc>
              <a:spcBef>
                <a:spcPts val="500"/>
              </a:spcBef>
              <a:buSzPct val="100000"/>
              <a:buNone/>
            </a:pPr>
            <a:r>
              <a:rPr lang="pt-BR" sz="2600" dirty="0" smtClean="0">
                <a:solidFill>
                  <a:schemeClr val="lt1"/>
                </a:solidFill>
              </a:rPr>
              <a:t>1º Validação </a:t>
            </a:r>
            <a:r>
              <a:rPr lang="pt-BR" sz="2600" dirty="0">
                <a:solidFill>
                  <a:schemeClr val="lt1"/>
                </a:solidFill>
              </a:rPr>
              <a:t>entre </a:t>
            </a:r>
            <a:r>
              <a:rPr lang="pt-BR" sz="2600" dirty="0" smtClean="0">
                <a:solidFill>
                  <a:schemeClr val="lt1"/>
                </a:solidFill>
              </a:rPr>
              <a:t>pares: O </a:t>
            </a:r>
            <a:r>
              <a:rPr lang="pt-BR" sz="2600" dirty="0">
                <a:solidFill>
                  <a:schemeClr val="lt1"/>
                </a:solidFill>
              </a:rPr>
              <a:t>primeiro momento ocorre mensalmente, nas reuniões de curso, com os formadores trocando informações e combinados sobre cada bloco ou sobre o planejamento semestral das disciplinas</a:t>
            </a:r>
            <a:r>
              <a:rPr lang="pt-BR" sz="2600" dirty="0" smtClean="0">
                <a:solidFill>
                  <a:schemeClr val="lt1"/>
                </a:solidFill>
              </a:rPr>
              <a:t>.</a:t>
            </a:r>
          </a:p>
          <a:p>
            <a:pPr marL="450000" lvl="0" indent="0" algn="just">
              <a:lnSpc>
                <a:spcPct val="100000"/>
              </a:lnSpc>
              <a:spcBef>
                <a:spcPts val="500"/>
              </a:spcBef>
              <a:buSzPct val="100000"/>
              <a:buNone/>
            </a:pPr>
            <a:endParaRPr lang="pt-BR" sz="2600" dirty="0">
              <a:solidFill>
                <a:schemeClr val="lt1"/>
              </a:solidFill>
            </a:endParaRPr>
          </a:p>
          <a:p>
            <a:pPr marL="450000" lvl="0" indent="0" algn="just">
              <a:lnSpc>
                <a:spcPct val="100000"/>
              </a:lnSpc>
              <a:spcBef>
                <a:spcPts val="500"/>
              </a:spcBef>
              <a:buSzPct val="100000"/>
              <a:buNone/>
            </a:pPr>
            <a:r>
              <a:rPr lang="pt-BR" sz="2600" dirty="0" smtClean="0">
                <a:solidFill>
                  <a:schemeClr val="lt1"/>
                </a:solidFill>
              </a:rPr>
              <a:t>2º Validação </a:t>
            </a:r>
            <a:r>
              <a:rPr lang="pt-BR" sz="2600" dirty="0">
                <a:solidFill>
                  <a:schemeClr val="lt1"/>
                </a:solidFill>
              </a:rPr>
              <a:t>pedagógica (formador/tutor e </a:t>
            </a:r>
            <a:r>
              <a:rPr lang="pt-BR" sz="2600" dirty="0" smtClean="0">
                <a:solidFill>
                  <a:schemeClr val="lt1"/>
                </a:solidFill>
              </a:rPr>
              <a:t>pedagoga): O segundo momento ocorre por disciplina e por bloco, com o(s) professor(es) formador/tutor se reunindo com a pedagoga da CED a fim de discutir estratégias pedagógicas para a implementação, no ambiente virtual, do planejamento e dos combinados feitos entre os professores e coordenação no 1o momento.</a:t>
            </a:r>
            <a:endParaRPr sz="26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3100" y="139699"/>
            <a:ext cx="10515600" cy="759623"/>
          </a:xfrm>
        </p:spPr>
        <p:txBody>
          <a:bodyPr>
            <a:normAutofit/>
          </a:bodyPr>
          <a:lstStyle/>
          <a:p>
            <a:pPr algn="ctr"/>
            <a:r>
              <a:rPr lang="pt-BR" sz="2800" dirty="0">
                <a:solidFill>
                  <a:schemeClr val="lt1"/>
                </a:solidFill>
              </a:rPr>
              <a:t>1- Validação </a:t>
            </a:r>
            <a:r>
              <a:rPr lang="pt-BR" sz="2800" dirty="0" smtClean="0">
                <a:solidFill>
                  <a:schemeClr val="lt1"/>
                </a:solidFill>
              </a:rPr>
              <a:t>entre pares</a:t>
            </a:r>
            <a:endParaRPr lang="pt-BR" sz="28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58800" y="899322"/>
            <a:ext cx="10807700" cy="5374478"/>
          </a:xfrm>
        </p:spPr>
        <p:txBody>
          <a:bodyPr/>
          <a:lstStyle/>
          <a:p>
            <a:pPr marL="114300" indent="0" algn="just">
              <a:spcBef>
                <a:spcPts val="0"/>
              </a:spcBef>
              <a:buNone/>
            </a:pPr>
            <a:r>
              <a:rPr lang="pt-BR" dirty="0">
                <a:solidFill>
                  <a:schemeClr val="lt1"/>
                </a:solidFill>
              </a:rPr>
              <a:t>	</a:t>
            </a:r>
            <a:r>
              <a:rPr lang="pt-BR" dirty="0" smtClean="0">
                <a:solidFill>
                  <a:schemeClr val="lt1"/>
                </a:solidFill>
              </a:rPr>
              <a:t>No </a:t>
            </a:r>
            <a:r>
              <a:rPr lang="pt-BR" dirty="0">
                <a:solidFill>
                  <a:schemeClr val="lt1"/>
                </a:solidFill>
              </a:rPr>
              <a:t>início do semestre, cada formador entrega ao coordenador o seguinte formulário referente ao planejamento semestral da disciplina: </a:t>
            </a:r>
          </a:p>
          <a:p>
            <a:pPr marL="114300" indent="0" algn="just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1026" name="Picture 2" descr="https://lh3.googleusercontent.com/XdThF6nDWaobC6D9YeHHuzrzANB89AwR4BLfpZIAqwEnCUSwEc46uhLZZgLEf7IDZlsbJXK-CKv6HoKNzFuT5na6gK_flNiKaXC_qfk0Hh4pv5-idujQibtv8WdXi6_xpww0LrpYf23Sko2V6nChY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862" y="1714898"/>
            <a:ext cx="54006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73100" y="5458223"/>
            <a:ext cx="108076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	Esta </a:t>
            </a:r>
            <a:r>
              <a:rPr lang="pt-BR" sz="24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validação é feita por Blocos nas reuniões pedagógicas com esta finalidade.</a:t>
            </a:r>
          </a:p>
        </p:txBody>
      </p:sp>
    </p:spTree>
    <p:extLst>
      <p:ext uri="{BB962C8B-B14F-4D97-AF65-F5344CB8AC3E}">
        <p14:creationId xmlns:p14="http://schemas.microsoft.com/office/powerpoint/2010/main" val="2490260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chemeClr val="lt1"/>
                </a:solidFill>
              </a:rPr>
              <a:t>1.2 - Validação pedagógica (formador/tutor e pedagoga)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4874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t-BR" dirty="0">
                <a:solidFill>
                  <a:schemeClr val="lt1"/>
                </a:solidFill>
              </a:rPr>
              <a:t>1.2.1 - Validação do material </a:t>
            </a:r>
            <a:r>
              <a:rPr lang="pt-BR" dirty="0" smtClean="0">
                <a:solidFill>
                  <a:schemeClr val="lt1"/>
                </a:solidFill>
              </a:rPr>
              <a:t>pedagógico</a:t>
            </a:r>
          </a:p>
          <a:p>
            <a:pPr marL="114300" indent="0">
              <a:buNone/>
            </a:pPr>
            <a:endParaRPr lang="pt-BR" dirty="0">
              <a:solidFill>
                <a:schemeClr val="lt1"/>
              </a:solidFill>
            </a:endParaRPr>
          </a:p>
          <a:p>
            <a:r>
              <a:rPr lang="pt-BR" dirty="0">
                <a:solidFill>
                  <a:schemeClr val="lt1"/>
                </a:solidFill>
              </a:rPr>
              <a:t>Esta validação visa definir a melhor estratégia pedagógica para a implementação do conteúdo e atividades previstas/combinadas pelo formador com seus </a:t>
            </a:r>
            <a:r>
              <a:rPr lang="pt-BR" dirty="0" smtClean="0">
                <a:solidFill>
                  <a:schemeClr val="lt1"/>
                </a:solidFill>
              </a:rPr>
              <a:t>pares.</a:t>
            </a:r>
          </a:p>
          <a:p>
            <a:r>
              <a:rPr lang="pt-BR" dirty="0">
                <a:solidFill>
                  <a:schemeClr val="lt1"/>
                </a:solidFill>
              </a:rPr>
              <a:t>Simplificando, a validação - professor e pedagogo tem a finalidade de decidir qual melhor recurso e atividades a serem usadas.</a:t>
            </a:r>
          </a:p>
          <a:p>
            <a:r>
              <a:rPr lang="pt-BR" dirty="0">
                <a:solidFill>
                  <a:schemeClr val="lt1"/>
                </a:solidFill>
              </a:rPr>
              <a:t>Diversificação de atividades avaliativas.</a:t>
            </a:r>
          </a:p>
          <a:p>
            <a:r>
              <a:rPr lang="pt-BR" dirty="0">
                <a:solidFill>
                  <a:schemeClr val="lt1"/>
                </a:solidFill>
              </a:rPr>
              <a:t>Além disso, é o momento em que é apresentado os materiais (vídeos, </a:t>
            </a:r>
            <a:r>
              <a:rPr lang="pt-BR" dirty="0" err="1">
                <a:solidFill>
                  <a:schemeClr val="lt1"/>
                </a:solidFill>
              </a:rPr>
              <a:t>podcasts</a:t>
            </a:r>
            <a:r>
              <a:rPr lang="pt-BR" dirty="0">
                <a:solidFill>
                  <a:schemeClr val="lt1"/>
                </a:solidFill>
              </a:rPr>
              <a:t>, textos, livros) para a realização da curadoria educacional.</a:t>
            </a:r>
          </a:p>
          <a:p>
            <a:pPr marL="114300" indent="0">
              <a:buNone/>
            </a:pPr>
            <a:r>
              <a:rPr lang="pt-BR" dirty="0">
                <a:solidFill>
                  <a:schemeClr val="lt1"/>
                </a:solidFill>
              </a:rPr>
              <a:t/>
            </a:r>
            <a:br>
              <a:rPr lang="pt-BR" dirty="0">
                <a:solidFill>
                  <a:schemeClr val="lt1"/>
                </a:solidFill>
              </a:rPr>
            </a:br>
            <a:endParaRPr lang="pt-BR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67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solidFill>
                  <a:schemeClr val="lt1"/>
                </a:solidFill>
              </a:rPr>
              <a:t>1.2.2. </a:t>
            </a:r>
            <a:r>
              <a:rPr lang="pt-BR" sz="2800" dirty="0" smtClean="0">
                <a:solidFill>
                  <a:schemeClr val="lt1"/>
                </a:solidFill>
              </a:rPr>
              <a:t>Curadoria</a:t>
            </a:r>
            <a:endParaRPr lang="pt-BR" sz="2800" dirty="0">
              <a:solidFill>
                <a:schemeClr val="lt1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47700" y="1690688"/>
            <a:ext cx="11036300" cy="4351338"/>
          </a:xfrm>
        </p:spPr>
        <p:txBody>
          <a:bodyPr/>
          <a:lstStyle/>
          <a:p>
            <a:pPr marL="114300" indent="0"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>
                <a:solidFill>
                  <a:schemeClr val="lt1"/>
                </a:solidFill>
              </a:rPr>
              <a:t>É </a:t>
            </a:r>
            <a:r>
              <a:rPr lang="pt-BR" dirty="0">
                <a:solidFill>
                  <a:schemeClr val="lt1"/>
                </a:solidFill>
              </a:rPr>
              <a:t>o processo de triagem, avaliação e organização. O momento em que se deve cuidar e zelar pela qualidade e confiabilidade dos conteúdos</a:t>
            </a:r>
            <a:r>
              <a:rPr lang="pt-BR" dirty="0" smtClean="0">
                <a:solidFill>
                  <a:schemeClr val="lt1"/>
                </a:solidFill>
              </a:rPr>
              <a:t>.</a:t>
            </a:r>
          </a:p>
          <a:p>
            <a:pPr marL="114300" indent="0">
              <a:spcBef>
                <a:spcPts val="0"/>
              </a:spcBef>
              <a:buNone/>
            </a:pPr>
            <a:endParaRPr lang="pt-BR" dirty="0">
              <a:solidFill>
                <a:schemeClr val="lt1"/>
              </a:solidFill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pt-BR" dirty="0" smtClean="0">
                <a:solidFill>
                  <a:schemeClr val="lt1"/>
                </a:solidFill>
              </a:rPr>
              <a:t>Análise da qualidade e procedência do material escolhido para ser disponibilizado na plataforma.</a:t>
            </a:r>
            <a:endParaRPr lang="pt-BR" dirty="0">
              <a:solidFill>
                <a:schemeClr val="lt1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1295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5200" y="93662"/>
            <a:ext cx="10287000" cy="1325563"/>
          </a:xfrm>
        </p:spPr>
        <p:txBody>
          <a:bodyPr>
            <a:normAutofit/>
          </a:bodyPr>
          <a:lstStyle/>
          <a:p>
            <a:pPr marL="114300">
              <a:lnSpc>
                <a:spcPct val="70000"/>
              </a:lnSpc>
              <a:spcBef>
                <a:spcPts val="1000"/>
              </a:spcBef>
            </a:pPr>
            <a:r>
              <a:rPr lang="pt-BR" sz="2600" dirty="0">
                <a:solidFill>
                  <a:schemeClr val="lt1"/>
                </a:solidFill>
              </a:rPr>
              <a:t>2 - Validação Técnica – CED-SPO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419225"/>
            <a:ext cx="10515600" cy="4351338"/>
          </a:xfrm>
        </p:spPr>
        <p:txBody>
          <a:bodyPr>
            <a:normAutofit lnSpcReduction="10000"/>
          </a:bodyPr>
          <a:lstStyle/>
          <a:p>
            <a:pPr marL="114300" indent="0" algn="just">
              <a:lnSpc>
                <a:spcPct val="70000"/>
              </a:lnSpc>
              <a:buNone/>
            </a:pPr>
            <a:r>
              <a:rPr lang="pt-BR" sz="2600" dirty="0">
                <a:solidFill>
                  <a:schemeClr val="lt1"/>
                </a:solidFill>
              </a:rPr>
              <a:t>É a conferência pela CED/pedagogo das ferramentas disponibilizadas no espaço virtual </a:t>
            </a:r>
            <a:r>
              <a:rPr lang="pt-BR" sz="2600" dirty="0" err="1">
                <a:solidFill>
                  <a:schemeClr val="lt1"/>
                </a:solidFill>
              </a:rPr>
              <a:t>moodle</a:t>
            </a:r>
            <a:r>
              <a:rPr lang="pt-BR" sz="2600" dirty="0" smtClean="0">
                <a:solidFill>
                  <a:schemeClr val="lt1"/>
                </a:solidFill>
              </a:rPr>
              <a:t>. Ex.: padronização, abertura das abas da disciplina, abertura de atividade, layout, estética e se verifica se as configurações estão adequadas.</a:t>
            </a:r>
          </a:p>
          <a:p>
            <a:pPr marL="114300" indent="0" algn="just">
              <a:lnSpc>
                <a:spcPct val="70000"/>
              </a:lnSpc>
              <a:buNone/>
            </a:pPr>
            <a:endParaRPr lang="pt-BR" sz="2600" dirty="0">
              <a:solidFill>
                <a:schemeClr val="lt1"/>
              </a:solidFill>
            </a:endParaRPr>
          </a:p>
          <a:p>
            <a:pPr marL="114300" indent="0" algn="just">
              <a:lnSpc>
                <a:spcPct val="70000"/>
              </a:lnSpc>
              <a:buNone/>
            </a:pPr>
            <a:r>
              <a:rPr lang="pt-BR" sz="2600" dirty="0" smtClean="0">
                <a:solidFill>
                  <a:schemeClr val="lt1"/>
                </a:solidFill>
              </a:rPr>
              <a:t>Além disso, apontamos ao professor caso haja dúvidas pendentes de respostas no Fórum de dúvidas.</a:t>
            </a:r>
          </a:p>
          <a:p>
            <a:pPr marL="114300" indent="0" algn="just">
              <a:lnSpc>
                <a:spcPct val="70000"/>
              </a:lnSpc>
              <a:buNone/>
            </a:pPr>
            <a:endParaRPr lang="pt-BR" sz="2600" dirty="0">
              <a:solidFill>
                <a:schemeClr val="lt1"/>
              </a:solidFill>
            </a:endParaRPr>
          </a:p>
          <a:p>
            <a:pPr marL="114300" indent="0" algn="just">
              <a:lnSpc>
                <a:spcPct val="70000"/>
              </a:lnSpc>
              <a:buNone/>
            </a:pPr>
            <a:r>
              <a:rPr lang="pt-BR" sz="2600" dirty="0" smtClean="0">
                <a:solidFill>
                  <a:schemeClr val="lt1"/>
                </a:solidFill>
              </a:rPr>
              <a:t>E ao término do semestre, se há atividades sem correção.</a:t>
            </a:r>
          </a:p>
          <a:p>
            <a:pPr marL="114300" indent="0" algn="just">
              <a:lnSpc>
                <a:spcPct val="70000"/>
              </a:lnSpc>
              <a:buNone/>
            </a:pPr>
            <a:endParaRPr lang="pt-BR" sz="2600" dirty="0">
              <a:solidFill>
                <a:schemeClr val="lt1"/>
              </a:solidFill>
            </a:endParaRPr>
          </a:p>
          <a:p>
            <a:pPr marL="114300" indent="0" algn="just">
              <a:lnSpc>
                <a:spcPct val="70000"/>
              </a:lnSpc>
              <a:buNone/>
            </a:pPr>
            <a:r>
              <a:rPr lang="pt-BR" sz="2600" dirty="0" smtClean="0">
                <a:solidFill>
                  <a:schemeClr val="lt1"/>
                </a:solidFill>
              </a:rPr>
              <a:t>É feita a verificação duas semanas antes da abertura da disciplina. O relatório com os apontamentos é enviado ao coordenador de curso que encaminha para os professores.</a:t>
            </a:r>
          </a:p>
        </p:txBody>
      </p:sp>
    </p:spTree>
    <p:extLst>
      <p:ext uri="{BB962C8B-B14F-4D97-AF65-F5344CB8AC3E}">
        <p14:creationId xmlns:p14="http://schemas.microsoft.com/office/powerpoint/2010/main" val="749672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14300">
              <a:lnSpc>
                <a:spcPct val="70000"/>
              </a:lnSpc>
              <a:spcBef>
                <a:spcPts val="1000"/>
              </a:spcBef>
            </a:pPr>
            <a:r>
              <a:rPr lang="pt-BR" sz="2600" dirty="0">
                <a:solidFill>
                  <a:schemeClr val="lt1"/>
                </a:solidFill>
              </a:rPr>
              <a:t>3 - Espaço virtual preparado pela CED-SPO</a:t>
            </a:r>
            <a:br>
              <a:rPr lang="pt-BR" sz="2600" dirty="0">
                <a:solidFill>
                  <a:schemeClr val="lt1"/>
                </a:solidFill>
              </a:rPr>
            </a:br>
            <a:endParaRPr lang="pt-BR" sz="2600" dirty="0">
              <a:solidFill>
                <a:schemeClr val="lt1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495425"/>
            <a:ext cx="10515600" cy="4351338"/>
          </a:xfrm>
        </p:spPr>
        <p:txBody>
          <a:bodyPr>
            <a:normAutofit/>
          </a:bodyPr>
          <a:lstStyle/>
          <a:p>
            <a:r>
              <a:rPr lang="pt-BR" sz="2600" dirty="0">
                <a:solidFill>
                  <a:schemeClr val="lt1"/>
                </a:solidFill>
              </a:rPr>
              <a:t>O professor recebe o espaço previamente montado pela CED-SPO com os </a:t>
            </a:r>
            <a:r>
              <a:rPr lang="pt-BR" sz="2600" dirty="0" smtClean="0">
                <a:solidFill>
                  <a:schemeClr val="lt1"/>
                </a:solidFill>
              </a:rPr>
              <a:t>seguinte configuração:</a:t>
            </a:r>
          </a:p>
          <a:p>
            <a:r>
              <a:rPr lang="pt-BR" sz="2600" dirty="0" smtClean="0">
                <a:solidFill>
                  <a:schemeClr val="lt1"/>
                </a:solidFill>
              </a:rPr>
              <a:t>Layout em formato de abas/blocos/semanas.</a:t>
            </a:r>
          </a:p>
          <a:p>
            <a:r>
              <a:rPr lang="pt-BR" sz="2600" dirty="0" smtClean="0">
                <a:solidFill>
                  <a:schemeClr val="lt1"/>
                </a:solidFill>
              </a:rPr>
              <a:t>Configuração de fórum de conversa, avisos e dúvidas.</a:t>
            </a:r>
          </a:p>
          <a:p>
            <a:r>
              <a:rPr lang="pt-BR" sz="2600" dirty="0" smtClean="0">
                <a:solidFill>
                  <a:schemeClr val="lt1"/>
                </a:solidFill>
              </a:rPr>
              <a:t>Aba de tarjas.</a:t>
            </a:r>
          </a:p>
          <a:p>
            <a:r>
              <a:rPr lang="pt-BR" sz="2600" dirty="0" smtClean="0">
                <a:solidFill>
                  <a:schemeClr val="lt1"/>
                </a:solidFill>
              </a:rPr>
              <a:t>Com indicadores de roteiro e seguindo basicamente o formato: Para saber, Para ler e Para Assistir. </a:t>
            </a:r>
          </a:p>
          <a:p>
            <a:r>
              <a:rPr lang="pt-BR" sz="2600" dirty="0" smtClean="0">
                <a:solidFill>
                  <a:schemeClr val="lt1"/>
                </a:solidFill>
              </a:rPr>
              <a:t>Configuração do livro de notas no padrão de atividades online e atividades presenciais.</a:t>
            </a:r>
          </a:p>
          <a:p>
            <a:endParaRPr lang="pt-BR" sz="26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721134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3600" y="0"/>
            <a:ext cx="10515600" cy="1325563"/>
          </a:xfrm>
        </p:spPr>
        <p:txBody>
          <a:bodyPr>
            <a:normAutofit/>
          </a:bodyPr>
          <a:lstStyle/>
          <a:p>
            <a:r>
              <a:rPr lang="pt-BR" sz="2600" dirty="0" smtClean="0">
                <a:solidFill>
                  <a:schemeClr val="lt1"/>
                </a:solidFill>
              </a:rPr>
              <a:t>3.1 Os </a:t>
            </a:r>
            <a:r>
              <a:rPr lang="pt-BR" sz="2600" dirty="0">
                <a:solidFill>
                  <a:schemeClr val="lt1"/>
                </a:solidFill>
              </a:rPr>
              <a:t>erros </a:t>
            </a:r>
            <a:r>
              <a:rPr lang="pt-BR" sz="2600" dirty="0" smtClean="0">
                <a:solidFill>
                  <a:schemeClr val="lt1"/>
                </a:solidFill>
              </a:rPr>
              <a:t>comuns detectados na verificação técnica.</a:t>
            </a:r>
            <a:endParaRPr lang="pt-BR" sz="2600" dirty="0">
              <a:solidFill>
                <a:schemeClr val="lt1"/>
              </a:solidFill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06400" y="1144588"/>
            <a:ext cx="11353800" cy="4351338"/>
          </a:xfrm>
        </p:spPr>
        <p:txBody>
          <a:bodyPr>
            <a:noAutofit/>
          </a:bodyPr>
          <a:lstStyle/>
          <a:p>
            <a:r>
              <a:rPr lang="pt-BR" sz="2400" dirty="0">
                <a:solidFill>
                  <a:schemeClr val="lt1"/>
                </a:solidFill>
              </a:rPr>
              <a:t>1) data e horário de fechamento de disciplinas às </a:t>
            </a:r>
            <a:r>
              <a:rPr lang="pt-BR" sz="2400" dirty="0" smtClean="0">
                <a:solidFill>
                  <a:schemeClr val="lt1"/>
                </a:solidFill>
              </a:rPr>
              <a:t>terças-feiras </a:t>
            </a:r>
            <a:r>
              <a:rPr lang="pt-BR" sz="2400" dirty="0">
                <a:solidFill>
                  <a:schemeClr val="lt1"/>
                </a:solidFill>
              </a:rPr>
              <a:t>às 23h59.</a:t>
            </a:r>
          </a:p>
          <a:p>
            <a:r>
              <a:rPr lang="pt-BR" sz="2400" dirty="0">
                <a:solidFill>
                  <a:schemeClr val="lt1"/>
                </a:solidFill>
              </a:rPr>
              <a:t>2) padronização. (roteiro com máscara </a:t>
            </a:r>
            <a:r>
              <a:rPr lang="pt-BR" sz="2400" dirty="0" err="1">
                <a:solidFill>
                  <a:schemeClr val="lt1"/>
                </a:solidFill>
              </a:rPr>
              <a:t>firstname</a:t>
            </a:r>
            <a:r>
              <a:rPr lang="pt-BR" sz="2400" dirty="0">
                <a:solidFill>
                  <a:schemeClr val="lt1"/>
                </a:solidFill>
              </a:rPr>
              <a:t>, link para o fórum de dúvidas e seguir roteiro </a:t>
            </a:r>
            <a:r>
              <a:rPr lang="pt-BR" sz="2400" dirty="0" smtClean="0">
                <a:solidFill>
                  <a:schemeClr val="lt1"/>
                </a:solidFill>
              </a:rPr>
              <a:t>disponibilizado </a:t>
            </a:r>
            <a:r>
              <a:rPr lang="pt-BR" sz="2400" dirty="0">
                <a:solidFill>
                  <a:schemeClr val="lt1"/>
                </a:solidFill>
              </a:rPr>
              <a:t>pela CED).</a:t>
            </a:r>
          </a:p>
          <a:p>
            <a:r>
              <a:rPr lang="pt-BR" sz="2400" dirty="0">
                <a:solidFill>
                  <a:schemeClr val="lt1"/>
                </a:solidFill>
              </a:rPr>
              <a:t>3) </a:t>
            </a:r>
            <a:r>
              <a:rPr lang="pt-BR" sz="2400" dirty="0" smtClean="0">
                <a:solidFill>
                  <a:schemeClr val="lt1"/>
                </a:solidFill>
              </a:rPr>
              <a:t>falta de configuração e ajustes nas atividades </a:t>
            </a:r>
            <a:r>
              <a:rPr lang="pt-BR" sz="2400" dirty="0">
                <a:solidFill>
                  <a:schemeClr val="lt1"/>
                </a:solidFill>
              </a:rPr>
              <a:t>que </a:t>
            </a:r>
            <a:r>
              <a:rPr lang="pt-BR" sz="2400" dirty="0" smtClean="0">
                <a:solidFill>
                  <a:schemeClr val="lt1"/>
                </a:solidFill>
              </a:rPr>
              <a:t>posteriormente </a:t>
            </a:r>
            <a:r>
              <a:rPr lang="pt-BR" sz="2400" dirty="0">
                <a:solidFill>
                  <a:schemeClr val="lt1"/>
                </a:solidFill>
              </a:rPr>
              <a:t>interferem </a:t>
            </a:r>
            <a:r>
              <a:rPr lang="pt-BR" sz="2400" dirty="0" smtClean="0">
                <a:solidFill>
                  <a:schemeClr val="lt1"/>
                </a:solidFill>
              </a:rPr>
              <a:t>no </a:t>
            </a:r>
            <a:r>
              <a:rPr lang="pt-BR" sz="2400" dirty="0">
                <a:solidFill>
                  <a:schemeClr val="lt1"/>
                </a:solidFill>
              </a:rPr>
              <a:t>fechamento do Livro de Notas</a:t>
            </a:r>
            <a:r>
              <a:rPr lang="pt-BR" sz="2400" dirty="0" smtClean="0">
                <a:solidFill>
                  <a:schemeClr val="lt1"/>
                </a:solidFill>
              </a:rPr>
              <a:t>. Ex.: Deixar de indicar a categoria atividade </a:t>
            </a:r>
            <a:r>
              <a:rPr lang="pt-BR" sz="2400" dirty="0" err="1" smtClean="0">
                <a:solidFill>
                  <a:schemeClr val="lt1"/>
                </a:solidFill>
              </a:rPr>
              <a:t>onlinee</a:t>
            </a:r>
            <a:r>
              <a:rPr lang="pt-BR" sz="2400" dirty="0" smtClean="0">
                <a:solidFill>
                  <a:schemeClr val="lt1"/>
                </a:solidFill>
              </a:rPr>
              <a:t> notas.</a:t>
            </a:r>
            <a:endParaRPr lang="pt-BR" sz="2400" dirty="0">
              <a:solidFill>
                <a:schemeClr val="lt1"/>
              </a:solidFill>
            </a:endParaRPr>
          </a:p>
          <a:p>
            <a:r>
              <a:rPr lang="pt-BR" sz="2400" dirty="0">
                <a:solidFill>
                  <a:schemeClr val="lt1"/>
                </a:solidFill>
              </a:rPr>
              <a:t>4) Trocar abas de lugar sem ajustar as datas de abertura para os alunos.</a:t>
            </a:r>
          </a:p>
          <a:p>
            <a:r>
              <a:rPr lang="pt-BR" sz="2400" dirty="0">
                <a:solidFill>
                  <a:schemeClr val="lt1"/>
                </a:solidFill>
              </a:rPr>
              <a:t>5) Ausência de atividades, exceto nas semanas que antecedem o encontro presencial.</a:t>
            </a:r>
          </a:p>
          <a:p>
            <a:r>
              <a:rPr lang="pt-BR" sz="2400" dirty="0">
                <a:solidFill>
                  <a:schemeClr val="lt1"/>
                </a:solidFill>
              </a:rPr>
              <a:t>6) Não inserir orientações para o professor tutor na aba que antecede o encontro presencial.</a:t>
            </a:r>
          </a:p>
          <a:p>
            <a:r>
              <a:rPr lang="pt-BR" sz="2400" dirty="0">
                <a:solidFill>
                  <a:schemeClr val="lt1"/>
                </a:solidFill>
              </a:rPr>
              <a:t>7) Abrir novos locais para digitar notas presenciais</a:t>
            </a:r>
            <a:r>
              <a:rPr lang="pt-BR" sz="2400" dirty="0" smtClean="0">
                <a:solidFill>
                  <a:schemeClr val="lt1"/>
                </a:solidFill>
              </a:rPr>
              <a:t>.</a:t>
            </a:r>
          </a:p>
          <a:p>
            <a:r>
              <a:rPr lang="pt-BR" sz="2400" dirty="0" smtClean="0">
                <a:solidFill>
                  <a:schemeClr val="lt1"/>
                </a:solidFill>
              </a:rPr>
              <a:t>8</a:t>
            </a:r>
            <a:r>
              <a:rPr lang="pt-BR" sz="2400" dirty="0">
                <a:solidFill>
                  <a:schemeClr val="lt1"/>
                </a:solidFill>
              </a:rPr>
              <a:t>) Inserção de arquivos </a:t>
            </a:r>
            <a:r>
              <a:rPr lang="pt-BR" sz="2400" dirty="0" err="1">
                <a:solidFill>
                  <a:schemeClr val="lt1"/>
                </a:solidFill>
              </a:rPr>
              <a:t>ppt</a:t>
            </a:r>
            <a:r>
              <a:rPr lang="pt-BR" sz="2400" dirty="0">
                <a:solidFill>
                  <a:schemeClr val="lt1"/>
                </a:solidFill>
              </a:rPr>
              <a:t>. ao invés de </a:t>
            </a:r>
            <a:r>
              <a:rPr lang="pt-BR" sz="2400" dirty="0" err="1">
                <a:solidFill>
                  <a:schemeClr val="lt1"/>
                </a:solidFill>
              </a:rPr>
              <a:t>pdf</a:t>
            </a:r>
            <a:r>
              <a:rPr lang="pt-BR" sz="2400" dirty="0">
                <a:solidFill>
                  <a:schemeClr val="lt1"/>
                </a:solidFill>
              </a:rPr>
              <a:t>.</a:t>
            </a:r>
          </a:p>
          <a:p>
            <a:pPr marL="114300" indent="0">
              <a:buNone/>
            </a:pPr>
            <a:r>
              <a:rPr lang="pt-BR" sz="2600" dirty="0">
                <a:solidFill>
                  <a:schemeClr val="lt1"/>
                </a:solidFill>
              </a:rPr>
              <a:t/>
            </a:r>
            <a:br>
              <a:rPr lang="pt-BR" sz="2600" dirty="0">
                <a:solidFill>
                  <a:schemeClr val="lt1"/>
                </a:solidFill>
              </a:rPr>
            </a:br>
            <a:endParaRPr lang="pt-BR" sz="260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758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o Office">
    <a:dk1>
      <a:srgbClr val="000000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632</Words>
  <Application>Microsoft Office PowerPoint</Application>
  <PresentationFormat>Widescreen</PresentationFormat>
  <Paragraphs>65</Paragraphs>
  <Slides>11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do Office</vt:lpstr>
      <vt:lpstr>Curso formação pedagógica de docentes para a Educação Profissional de Nível Médio – Modalidade a Distância</vt:lpstr>
      <vt:lpstr>Temas a serem discutidos:</vt:lpstr>
      <vt:lpstr>1- Validação Pedagógica</vt:lpstr>
      <vt:lpstr>1- Validação entre pares</vt:lpstr>
      <vt:lpstr>1.2 - Validação pedagógica (formador/tutor e pedagoga)</vt:lpstr>
      <vt:lpstr>1.2.2. Curadoria</vt:lpstr>
      <vt:lpstr>2 - Validação Técnica – CED-SPO</vt:lpstr>
      <vt:lpstr>3 - Espaço virtual preparado pela CED-SPO </vt:lpstr>
      <vt:lpstr>3.1 Os erros comuns detectados na verificação técnica.</vt:lpstr>
      <vt:lpstr> 4 - Cálculo de carga horária dos cursos EAD </vt:lpstr>
      <vt:lpstr> 4 - Cálculo de carga horária dos cursos EAD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Moodle Câmpus SPO   Ambiente virtual de apoio ao ensino presencial e a distância do Câmpus São Paulo</dc:title>
  <dc:creator>adm2</dc:creator>
  <cp:lastModifiedBy>Josiane</cp:lastModifiedBy>
  <cp:revision>12</cp:revision>
  <dcterms:created xsi:type="dcterms:W3CDTF">2016-03-02T22:01:16Z</dcterms:created>
  <dcterms:modified xsi:type="dcterms:W3CDTF">2023-06-26T19:17:23Z</dcterms:modified>
</cp:coreProperties>
</file>