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35"/>
  </p:notesMasterIdLst>
  <p:sldIdLst>
    <p:sldId id="256" r:id="rId2"/>
    <p:sldId id="28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5" r:id="rId26"/>
    <p:sldId id="279" r:id="rId27"/>
    <p:sldId id="280" r:id="rId28"/>
    <p:sldId id="281" r:id="rId29"/>
    <p:sldId id="283" r:id="rId30"/>
    <p:sldId id="284" r:id="rId31"/>
    <p:sldId id="289" r:id="rId32"/>
    <p:sldId id="290" r:id="rId33"/>
    <p:sldId id="291" r:id="rId3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06"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1e3ad68e73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1e3ad68e73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1e3ad68e73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1e3ad68e73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1e3ad68e733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1e3ad68e733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1e331a86fa2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1e331a86fa2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1e331a86fa2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1e331a86fa2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e331a86fa2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1e331a86fa2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e331a86fa2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e331a86fa2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1e331a86fa2_2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1e331a86fa2_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1e331a86fa2_2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1e331a86fa2_2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1e331a86fa2_2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1e331a86fa2_2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1e331a86fa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1e331a86fa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1e331a86fa2_2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1e331a86fa2_2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1e331a86fa2_2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1e331a86fa2_2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1e331a86fa2_2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1e331a86fa2_2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1e331a86fa2_2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1e331a86fa2_2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1e3ad68e733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 name="Google Shape;211;g1e3ad68e733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1e3ad68e733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1e3ad68e733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1e3ad68e733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1e3ad68e733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1e3ad68e733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1e3ad68e733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1e3b9b902fb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1e3b9b902fb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1e3b9b902f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1e3b9b902f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1e331a86fa2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1e331a86fa2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1e331a86fa2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1e331a86fa2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1e331a86fa2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1e331a86fa2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e331a86fa2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1e331a86fa2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e331a86fa2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1e331a86fa2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1e331a86fa2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1e331a86fa2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3159" y="514350"/>
            <a:ext cx="6000750" cy="2228851"/>
          </a:xfrm>
        </p:spPr>
        <p:txBody>
          <a:bodyPr anchor="b">
            <a:normAutofit/>
          </a:bodyPr>
          <a:lstStyle>
            <a:lvl1pPr algn="l">
              <a:defRPr sz="3600">
                <a:effectLst/>
              </a:defRPr>
            </a:lvl1pPr>
          </a:lstStyle>
          <a:p>
            <a:r>
              <a:rPr lang="pt-BR"/>
              <a:t>Clique para editar o título Mestre</a:t>
            </a:r>
            <a:endParaRPr lang="en-US" dirty="0"/>
          </a:p>
        </p:txBody>
      </p:sp>
      <p:sp>
        <p:nvSpPr>
          <p:cNvPr id="3" name="Subtitle 2"/>
          <p:cNvSpPr>
            <a:spLocks noGrp="1"/>
          </p:cNvSpPr>
          <p:nvPr>
            <p:ph type="subTitle" idx="1"/>
          </p:nvPr>
        </p:nvSpPr>
        <p:spPr>
          <a:xfrm>
            <a:off x="513159" y="2882900"/>
            <a:ext cx="4800600" cy="1460500"/>
          </a:xfrm>
        </p:spPr>
        <p:txBody>
          <a:bodyPr anchor="t">
            <a:normAutofit/>
          </a:bodyPr>
          <a:lstStyle>
            <a:lvl1pPr marL="0" indent="0" algn="l">
              <a:buNone/>
              <a:defRPr sz="1575">
                <a:solidFill>
                  <a:schemeClr val="bg2">
                    <a:lumMod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pt-BR" smtClean="0"/>
              <a:t>‹nº›</a:t>
            </a:fld>
            <a:endParaRPr lang="pt-BR"/>
          </a:p>
        </p:txBody>
      </p:sp>
      <p:cxnSp>
        <p:nvCxnSpPr>
          <p:cNvPr id="16" name="Straight Connector 15"/>
          <p:cNvCxnSpPr/>
          <p:nvPr/>
        </p:nvCxnSpPr>
        <p:spPr>
          <a:xfrm flipH="1">
            <a:off x="6171009" y="6350"/>
            <a:ext cx="2857500" cy="28575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4581128" y="68659"/>
            <a:ext cx="4560491" cy="456049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5426869" y="171450"/>
            <a:ext cx="3714750" cy="371475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501878" y="24209"/>
            <a:ext cx="3639742" cy="363974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884070" y="457201"/>
            <a:ext cx="3257549" cy="325754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0044302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17" name="Picture Placeholder 2"/>
          <p:cNvSpPr>
            <a:spLocks noGrp="1" noChangeAspect="1"/>
          </p:cNvSpPr>
          <p:nvPr>
            <p:ph type="pic" idx="13"/>
          </p:nvPr>
        </p:nvSpPr>
        <p:spPr>
          <a:xfrm>
            <a:off x="514350" y="400050"/>
            <a:ext cx="8114109" cy="234315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pt-BR"/>
              <a:t>Clique no ícone para adicionar uma imagem</a:t>
            </a:r>
            <a:endParaRPr lang="en-US" dirty="0"/>
          </a:p>
        </p:txBody>
      </p:sp>
      <p:sp>
        <p:nvSpPr>
          <p:cNvPr id="16" name="Text Placeholder 9"/>
          <p:cNvSpPr>
            <a:spLocks noGrp="1"/>
          </p:cNvSpPr>
          <p:nvPr>
            <p:ph type="body" sz="quarter" idx="14"/>
          </p:nvPr>
        </p:nvSpPr>
        <p:spPr>
          <a:xfrm>
            <a:off x="685801" y="2882900"/>
            <a:ext cx="6228158" cy="342900"/>
          </a:xfrm>
        </p:spPr>
        <p:txBody>
          <a:bodyPr anchor="t">
            <a:normAutofit/>
          </a:bodyPr>
          <a:lstStyle>
            <a:lvl1pPr marL="0" indent="0">
              <a:buFontTx/>
              <a:buNone/>
              <a:defRPr sz="120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pt-BR"/>
              <a:t>Clique para editar os estilos de texto Mestres</a:t>
            </a:r>
          </a:p>
        </p:txBody>
      </p:sp>
      <p:sp>
        <p:nvSpPr>
          <p:cNvPr id="3" name="Date Placeholder 2"/>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pt-BR" smtClean="0"/>
              <a:t>‹nº›</a:t>
            </a:fld>
            <a:endParaRPr lang="pt-BR"/>
          </a:p>
        </p:txBody>
      </p:sp>
    </p:spTree>
    <p:extLst>
      <p:ext uri="{BB962C8B-B14F-4D97-AF65-F5344CB8AC3E}">
        <p14:creationId xmlns:p14="http://schemas.microsoft.com/office/powerpoint/2010/main" val="412790942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513160" y="514350"/>
            <a:ext cx="7543800" cy="2057400"/>
          </a:xfrm>
        </p:spPr>
        <p:txBody>
          <a:bodyPr anchor="ctr">
            <a:normAutofit/>
          </a:bodyPr>
          <a:lstStyle>
            <a:lvl1pPr algn="l">
              <a:defRPr sz="2400" b="0" cap="all"/>
            </a:lvl1pPr>
          </a:lstStyle>
          <a:p>
            <a:r>
              <a:rPr lang="pt-BR"/>
              <a:t>Clique para editar o título Mestre</a:t>
            </a:r>
            <a:endParaRPr lang="en-US" dirty="0"/>
          </a:p>
        </p:txBody>
      </p:sp>
      <p:sp>
        <p:nvSpPr>
          <p:cNvPr id="3" name="Text Placeholder 2"/>
          <p:cNvSpPr>
            <a:spLocks noGrp="1"/>
          </p:cNvSpPr>
          <p:nvPr>
            <p:ph type="body" idx="1"/>
          </p:nvPr>
        </p:nvSpPr>
        <p:spPr>
          <a:xfrm>
            <a:off x="513159" y="3086100"/>
            <a:ext cx="6401991" cy="1409700"/>
          </a:xfrm>
        </p:spPr>
        <p:txBody>
          <a:bodyPr anchor="ctr">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pt-BR" smtClean="0"/>
              <a:t>‹nº›</a:t>
            </a:fld>
            <a:endParaRPr lang="pt-BR"/>
          </a:p>
        </p:txBody>
      </p:sp>
    </p:spTree>
    <p:extLst>
      <p:ext uri="{BB962C8B-B14F-4D97-AF65-F5344CB8AC3E}">
        <p14:creationId xmlns:p14="http://schemas.microsoft.com/office/powerpoint/2010/main" val="250342934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56059" y="514350"/>
            <a:ext cx="6858001" cy="2057400"/>
          </a:xfrm>
        </p:spPr>
        <p:txBody>
          <a:bodyPr anchor="ctr">
            <a:normAutofit/>
          </a:bodyPr>
          <a:lstStyle>
            <a:lvl1pPr algn="l">
              <a:defRPr sz="2400" b="0" cap="all">
                <a:solidFill>
                  <a:schemeClr val="tx1"/>
                </a:solidFill>
              </a:defRPr>
            </a:lvl1pPr>
          </a:lstStyle>
          <a:p>
            <a:r>
              <a:rPr lang="pt-BR"/>
              <a:t>Clique para editar o título Mestre</a:t>
            </a:r>
            <a:endParaRPr lang="en-US" dirty="0"/>
          </a:p>
        </p:txBody>
      </p:sp>
      <p:sp>
        <p:nvSpPr>
          <p:cNvPr id="10" name="Text Placeholder 9"/>
          <p:cNvSpPr>
            <a:spLocks noGrp="1"/>
          </p:cNvSpPr>
          <p:nvPr>
            <p:ph type="body" sz="quarter" idx="13"/>
          </p:nvPr>
        </p:nvSpPr>
        <p:spPr>
          <a:xfrm>
            <a:off x="1084659" y="2571750"/>
            <a:ext cx="6400800" cy="285750"/>
          </a:xfrm>
        </p:spPr>
        <p:txBody>
          <a:bodyPr anchor="ctr"/>
          <a:lstStyle>
            <a:lvl1pPr marL="0" indent="0">
              <a:buFontTx/>
              <a:buNone/>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513160" y="3225801"/>
            <a:ext cx="6400800" cy="1263649"/>
          </a:xfrm>
        </p:spPr>
        <p:txBody>
          <a:bodyPr anchor="ctr">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pt-BR" smtClean="0"/>
              <a:t>‹nº›</a:t>
            </a:fld>
            <a:endParaRPr lang="pt-BR"/>
          </a:p>
        </p:txBody>
      </p:sp>
      <p:sp>
        <p:nvSpPr>
          <p:cNvPr id="14" name="TextBox 13"/>
          <p:cNvSpPr txBox="1"/>
          <p:nvPr/>
        </p:nvSpPr>
        <p:spPr>
          <a:xfrm>
            <a:off x="398859" y="609167"/>
            <a:ext cx="457200" cy="438582"/>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5" name="TextBox 14"/>
          <p:cNvSpPr txBox="1"/>
          <p:nvPr/>
        </p:nvSpPr>
        <p:spPr>
          <a:xfrm>
            <a:off x="7714059" y="2076451"/>
            <a:ext cx="457200" cy="438582"/>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102086877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513159" y="2571750"/>
            <a:ext cx="6400800" cy="1273050"/>
          </a:xfrm>
        </p:spPr>
        <p:txBody>
          <a:bodyPr anchor="b">
            <a:normAutofit/>
          </a:bodyPr>
          <a:lstStyle>
            <a:lvl1pPr algn="l">
              <a:defRPr sz="2400" b="0" cap="all"/>
            </a:lvl1pPr>
          </a:lstStyle>
          <a:p>
            <a:r>
              <a:rPr lang="pt-BR"/>
              <a:t>Clique para editar o título Mestre</a:t>
            </a:r>
            <a:endParaRPr lang="en-US" dirty="0"/>
          </a:p>
        </p:txBody>
      </p:sp>
      <p:sp>
        <p:nvSpPr>
          <p:cNvPr id="3" name="Text Placeholder 2"/>
          <p:cNvSpPr>
            <a:spLocks noGrp="1"/>
          </p:cNvSpPr>
          <p:nvPr>
            <p:ph type="body" idx="1"/>
          </p:nvPr>
        </p:nvSpPr>
        <p:spPr>
          <a:xfrm>
            <a:off x="513158" y="3849736"/>
            <a:ext cx="6401993" cy="645300"/>
          </a:xfrm>
        </p:spPr>
        <p:txBody>
          <a:bodyPr anchor="t">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pt-BR" smtClean="0"/>
              <a:t>‹nº›</a:t>
            </a:fld>
            <a:endParaRPr lang="pt-BR"/>
          </a:p>
        </p:txBody>
      </p:sp>
    </p:spTree>
    <p:extLst>
      <p:ext uri="{BB962C8B-B14F-4D97-AF65-F5344CB8AC3E}">
        <p14:creationId xmlns:p14="http://schemas.microsoft.com/office/powerpoint/2010/main" val="93162771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856060" y="514350"/>
            <a:ext cx="6858000" cy="2057400"/>
          </a:xfrm>
        </p:spPr>
        <p:txBody>
          <a:bodyPr anchor="ctr">
            <a:normAutofit/>
          </a:bodyPr>
          <a:lstStyle>
            <a:lvl1pPr algn="l">
              <a:defRPr sz="2400" b="0" cap="all">
                <a:solidFill>
                  <a:schemeClr val="tx1"/>
                </a:solidFill>
              </a:defRPr>
            </a:lvl1pPr>
          </a:lstStyle>
          <a:p>
            <a:r>
              <a:rPr lang="pt-BR"/>
              <a:t>Clique para editar o título Mestre</a:t>
            </a:r>
            <a:endParaRPr lang="en-US" dirty="0"/>
          </a:p>
        </p:txBody>
      </p:sp>
      <p:sp>
        <p:nvSpPr>
          <p:cNvPr id="10" name="Text Placeholder 9"/>
          <p:cNvSpPr>
            <a:spLocks noGrp="1"/>
          </p:cNvSpPr>
          <p:nvPr>
            <p:ph type="body" sz="quarter" idx="13"/>
          </p:nvPr>
        </p:nvSpPr>
        <p:spPr>
          <a:xfrm>
            <a:off x="513159" y="2946400"/>
            <a:ext cx="6400801" cy="787400"/>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pt-BR"/>
              <a:t>Clique para editar os estilos de texto Mestres</a:t>
            </a:r>
          </a:p>
        </p:txBody>
      </p:sp>
      <p:sp>
        <p:nvSpPr>
          <p:cNvPr id="3" name="Text Placeholder 2"/>
          <p:cNvSpPr>
            <a:spLocks noGrp="1"/>
          </p:cNvSpPr>
          <p:nvPr>
            <p:ph type="body" idx="1"/>
          </p:nvPr>
        </p:nvSpPr>
        <p:spPr>
          <a:xfrm>
            <a:off x="513159" y="3733800"/>
            <a:ext cx="6400801" cy="762000"/>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pt-BR" smtClean="0"/>
              <a:t>‹nº›</a:t>
            </a:fld>
            <a:endParaRPr lang="pt-BR"/>
          </a:p>
        </p:txBody>
      </p:sp>
      <p:sp>
        <p:nvSpPr>
          <p:cNvPr id="11" name="TextBox 10"/>
          <p:cNvSpPr txBox="1"/>
          <p:nvPr/>
        </p:nvSpPr>
        <p:spPr>
          <a:xfrm>
            <a:off x="398859" y="609167"/>
            <a:ext cx="457200" cy="438582"/>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2" name="TextBox 11"/>
          <p:cNvSpPr txBox="1"/>
          <p:nvPr/>
        </p:nvSpPr>
        <p:spPr>
          <a:xfrm>
            <a:off x="7714059" y="2076451"/>
            <a:ext cx="457200" cy="438582"/>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79035913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513160" y="514350"/>
            <a:ext cx="7543800" cy="2057400"/>
          </a:xfrm>
        </p:spPr>
        <p:txBody>
          <a:bodyPr vert="horz" lIns="91440" tIns="45720" rIns="91440" bIns="45720" rtlCol="0" anchor="ctr">
            <a:normAutofit/>
          </a:bodyPr>
          <a:lstStyle>
            <a:lvl1pPr>
              <a:defRPr lang="en-US" b="0" dirty="0"/>
            </a:lvl1pPr>
          </a:lstStyle>
          <a:p>
            <a:pPr marL="0" lvl="0"/>
            <a:r>
              <a:rPr lang="pt-BR"/>
              <a:t>Clique para editar o título Mestre</a:t>
            </a:r>
            <a:endParaRPr lang="en-US" dirty="0"/>
          </a:p>
        </p:txBody>
      </p:sp>
      <p:sp>
        <p:nvSpPr>
          <p:cNvPr id="10" name="Text Placeholder 9"/>
          <p:cNvSpPr>
            <a:spLocks noGrp="1"/>
          </p:cNvSpPr>
          <p:nvPr>
            <p:ph type="body" sz="quarter" idx="13"/>
          </p:nvPr>
        </p:nvSpPr>
        <p:spPr>
          <a:xfrm>
            <a:off x="513159" y="2946401"/>
            <a:ext cx="6400800" cy="628650"/>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pt-BR"/>
              <a:t>Clique para editar os estilos de texto Mestres</a:t>
            </a:r>
          </a:p>
        </p:txBody>
      </p:sp>
      <p:sp>
        <p:nvSpPr>
          <p:cNvPr id="3" name="Text Placeholder 2"/>
          <p:cNvSpPr>
            <a:spLocks noGrp="1"/>
          </p:cNvSpPr>
          <p:nvPr>
            <p:ph type="body" idx="1"/>
          </p:nvPr>
        </p:nvSpPr>
        <p:spPr>
          <a:xfrm>
            <a:off x="513159" y="3575049"/>
            <a:ext cx="6400801" cy="920750"/>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pt-BR" smtClean="0"/>
              <a:t>‹nº›</a:t>
            </a:fld>
            <a:endParaRPr lang="pt-BR"/>
          </a:p>
        </p:txBody>
      </p:sp>
    </p:spTree>
    <p:extLst>
      <p:ext uri="{BB962C8B-B14F-4D97-AF65-F5344CB8AC3E}">
        <p14:creationId xmlns:p14="http://schemas.microsoft.com/office/powerpoint/2010/main" val="89465970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pt-BR" smtClean="0"/>
              <a:t>‹nº›</a:t>
            </a:fld>
            <a:endParaRPr lang="pt-BR"/>
          </a:p>
        </p:txBody>
      </p:sp>
    </p:spTree>
    <p:extLst>
      <p:ext uri="{BB962C8B-B14F-4D97-AF65-F5344CB8AC3E}">
        <p14:creationId xmlns:p14="http://schemas.microsoft.com/office/powerpoint/2010/main" val="1619613103"/>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909" y="514350"/>
            <a:ext cx="1543050" cy="3429000"/>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514350" y="514350"/>
            <a:ext cx="5867400" cy="3981450"/>
          </a:xfrm>
        </p:spPr>
        <p:txBody>
          <a:bodyPr vert="eaVert"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pt-BR" smtClean="0"/>
              <a:t>‹nº›</a:t>
            </a:fld>
            <a:endParaRPr lang="pt-BR"/>
          </a:p>
        </p:txBody>
      </p:sp>
    </p:spTree>
    <p:extLst>
      <p:ext uri="{BB962C8B-B14F-4D97-AF65-F5344CB8AC3E}">
        <p14:creationId xmlns:p14="http://schemas.microsoft.com/office/powerpoint/2010/main" val="2594163048"/>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extLst>
      <p:ext uri="{BB962C8B-B14F-4D97-AF65-F5344CB8AC3E}">
        <p14:creationId xmlns:p14="http://schemas.microsoft.com/office/powerpoint/2010/main" val="2781699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nchor="ct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pt-BR" smtClean="0"/>
              <a:t>‹nº›</a:t>
            </a:fld>
            <a:endParaRPr lang="pt-BR"/>
          </a:p>
        </p:txBody>
      </p:sp>
    </p:spTree>
    <p:extLst>
      <p:ext uri="{BB962C8B-B14F-4D97-AF65-F5344CB8AC3E}">
        <p14:creationId xmlns:p14="http://schemas.microsoft.com/office/powerpoint/2010/main" val="244342341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513159" y="1504950"/>
            <a:ext cx="6400801" cy="1711200"/>
          </a:xfrm>
        </p:spPr>
        <p:txBody>
          <a:bodyPr anchor="b">
            <a:normAutofit/>
          </a:bodyPr>
          <a:lstStyle>
            <a:lvl1pPr algn="l">
              <a:defRPr sz="2700" b="0" cap="all"/>
            </a:lvl1pPr>
          </a:lstStyle>
          <a:p>
            <a:r>
              <a:rPr lang="pt-BR"/>
              <a:t>Clique para editar o título Mestre</a:t>
            </a:r>
            <a:endParaRPr lang="en-US" dirty="0"/>
          </a:p>
        </p:txBody>
      </p:sp>
      <p:sp>
        <p:nvSpPr>
          <p:cNvPr id="3" name="Text Placeholder 2"/>
          <p:cNvSpPr>
            <a:spLocks noGrp="1"/>
          </p:cNvSpPr>
          <p:nvPr>
            <p:ph type="body" idx="1"/>
          </p:nvPr>
        </p:nvSpPr>
        <p:spPr>
          <a:xfrm>
            <a:off x="513160" y="3371850"/>
            <a:ext cx="6400800" cy="1123950"/>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pt-BR" smtClean="0"/>
              <a:t>‹nº›</a:t>
            </a:fld>
            <a:endParaRPr lang="pt-BR"/>
          </a:p>
        </p:txBody>
      </p:sp>
    </p:spTree>
    <p:extLst>
      <p:ext uri="{BB962C8B-B14F-4D97-AF65-F5344CB8AC3E}">
        <p14:creationId xmlns:p14="http://schemas.microsoft.com/office/powerpoint/2010/main" val="402795901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513159" y="514351"/>
            <a:ext cx="3703241" cy="2711450"/>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4356100" y="514351"/>
            <a:ext cx="3700859" cy="2711450"/>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pt-BR" smtClean="0"/>
              <a:t>‹nº›</a:t>
            </a:fld>
            <a:endParaRPr lang="pt-BR"/>
          </a:p>
        </p:txBody>
      </p:sp>
    </p:spTree>
    <p:extLst>
      <p:ext uri="{BB962C8B-B14F-4D97-AF65-F5344CB8AC3E}">
        <p14:creationId xmlns:p14="http://schemas.microsoft.com/office/powerpoint/2010/main" val="398346946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729061" y="514350"/>
            <a:ext cx="3487340" cy="432197"/>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513159" y="952897"/>
            <a:ext cx="3703241" cy="2272904"/>
          </a:xfrm>
        </p:spPr>
        <p:txBody>
          <a:bodyPr anchor="t">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4559299" y="514350"/>
            <a:ext cx="3498851" cy="432197"/>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4354909" y="946546"/>
            <a:ext cx="3696891" cy="2272904"/>
          </a:xfrm>
        </p:spPr>
        <p:txBody>
          <a:bodyPr anchor="t">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pt-BR" smtClean="0"/>
              <a:t>‹nº›</a:t>
            </a:fld>
            <a:endParaRPr lang="pt-BR"/>
          </a:p>
        </p:txBody>
      </p:sp>
    </p:spTree>
    <p:extLst>
      <p:ext uri="{BB962C8B-B14F-4D97-AF65-F5344CB8AC3E}">
        <p14:creationId xmlns:p14="http://schemas.microsoft.com/office/powerpoint/2010/main" val="2864169025"/>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pt-BR" smtClean="0"/>
              <a:t>‹nº›</a:t>
            </a:fld>
            <a:endParaRPr lang="pt-BR"/>
          </a:p>
        </p:txBody>
      </p:sp>
    </p:spTree>
    <p:extLst>
      <p:ext uri="{BB962C8B-B14F-4D97-AF65-F5344CB8AC3E}">
        <p14:creationId xmlns:p14="http://schemas.microsoft.com/office/powerpoint/2010/main" val="284999825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pt-BR" smtClean="0"/>
              <a:t>‹nº›</a:t>
            </a:fld>
            <a:endParaRPr lang="pt-BR"/>
          </a:p>
        </p:txBody>
      </p:sp>
    </p:spTree>
    <p:extLst>
      <p:ext uri="{BB962C8B-B14F-4D97-AF65-F5344CB8AC3E}">
        <p14:creationId xmlns:p14="http://schemas.microsoft.com/office/powerpoint/2010/main" val="139557502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5313759" y="514350"/>
            <a:ext cx="2743200" cy="1028700"/>
          </a:xfrm>
        </p:spPr>
        <p:txBody>
          <a:bodyPr anchor="b">
            <a:normAutofit/>
          </a:bodyPr>
          <a:lstStyle>
            <a:lvl1pPr algn="l">
              <a:defRPr sz="1800" b="0"/>
            </a:lvl1pPr>
          </a:lstStyle>
          <a:p>
            <a:r>
              <a:rPr lang="pt-BR"/>
              <a:t>Clique para editar o título Mestre</a:t>
            </a:r>
            <a:endParaRPr lang="en-US" dirty="0"/>
          </a:p>
        </p:txBody>
      </p:sp>
      <p:sp>
        <p:nvSpPr>
          <p:cNvPr id="3" name="Content Placeholder 2"/>
          <p:cNvSpPr>
            <a:spLocks noGrp="1"/>
          </p:cNvSpPr>
          <p:nvPr>
            <p:ph idx="1"/>
          </p:nvPr>
        </p:nvSpPr>
        <p:spPr>
          <a:xfrm>
            <a:off x="513159" y="514350"/>
            <a:ext cx="4457701" cy="3981450"/>
          </a:xfrm>
        </p:spPr>
        <p:txBody>
          <a:bodyPr anchor="ct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5313759" y="1657350"/>
            <a:ext cx="2743200" cy="1568450"/>
          </a:xfrm>
        </p:spPr>
        <p:txBody>
          <a:bodyPr anchor="t">
            <a:normAutofit/>
          </a:bodyPr>
          <a:lstStyle>
            <a:lvl1pPr marL="0" indent="0">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pt-BR" smtClean="0"/>
              <a:t>‹nº›</a:t>
            </a:fld>
            <a:endParaRPr lang="pt-BR"/>
          </a:p>
        </p:txBody>
      </p:sp>
    </p:spTree>
    <p:extLst>
      <p:ext uri="{BB962C8B-B14F-4D97-AF65-F5344CB8AC3E}">
        <p14:creationId xmlns:p14="http://schemas.microsoft.com/office/powerpoint/2010/main" val="232889252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542109" y="1085850"/>
            <a:ext cx="4514850" cy="857250"/>
          </a:xfrm>
        </p:spPr>
        <p:txBody>
          <a:bodyPr anchor="b">
            <a:normAutofit/>
          </a:bodyPr>
          <a:lstStyle>
            <a:lvl1pPr algn="l">
              <a:defRPr sz="2100" b="0"/>
            </a:lvl1pPr>
          </a:lstStyle>
          <a:p>
            <a:r>
              <a:rPr lang="pt-BR"/>
              <a:t>Clique para editar o título Mestre</a:t>
            </a:r>
            <a:endParaRPr lang="en-US" dirty="0"/>
          </a:p>
        </p:txBody>
      </p:sp>
      <p:sp>
        <p:nvSpPr>
          <p:cNvPr id="14" name="Picture Placeholder 2"/>
          <p:cNvSpPr>
            <a:spLocks noGrp="1" noChangeAspect="1"/>
          </p:cNvSpPr>
          <p:nvPr>
            <p:ph type="pic" idx="1"/>
          </p:nvPr>
        </p:nvSpPr>
        <p:spPr>
          <a:xfrm>
            <a:off x="741759" y="685800"/>
            <a:ext cx="2460731" cy="3429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pt-BR"/>
              <a:t>Clique no ícone para adicionar uma imagem</a:t>
            </a:r>
            <a:endParaRPr lang="en-US" dirty="0"/>
          </a:p>
        </p:txBody>
      </p:sp>
      <p:sp>
        <p:nvSpPr>
          <p:cNvPr id="4" name="Text Placeholder 3"/>
          <p:cNvSpPr>
            <a:spLocks noGrp="1"/>
          </p:cNvSpPr>
          <p:nvPr>
            <p:ph type="body" sz="half" idx="2"/>
          </p:nvPr>
        </p:nvSpPr>
        <p:spPr>
          <a:xfrm>
            <a:off x="3542109" y="2082800"/>
            <a:ext cx="4516041" cy="15367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dirty="0"/>
              <a:pPr/>
              <a:t>10/16/2023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pt-BR" smtClean="0"/>
              <a:t>‹nº›</a:t>
            </a:fld>
            <a:endParaRPr lang="pt-BR"/>
          </a:p>
        </p:txBody>
      </p:sp>
    </p:spTree>
    <p:extLst>
      <p:ext uri="{BB962C8B-B14F-4D97-AF65-F5344CB8AC3E}">
        <p14:creationId xmlns:p14="http://schemas.microsoft.com/office/powerpoint/2010/main" val="176538867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905227" y="2222500"/>
            <a:ext cx="2236394" cy="2406650"/>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13159" y="3365499"/>
            <a:ext cx="6400800" cy="1130300"/>
          </a:xfrm>
          <a:prstGeom prst="rect">
            <a:avLst/>
          </a:prstGeom>
          <a:effectLst/>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513159" y="514351"/>
            <a:ext cx="6400800" cy="2711450"/>
          </a:xfrm>
          <a:prstGeom prst="rect">
            <a:avLst/>
          </a:prstGeom>
        </p:spPr>
        <p:txBody>
          <a:bodyPr vert="horz" lIns="91440" tIns="45720" rIns="91440" bIns="45720" rtlCol="0" anchor="ct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428309" y="4629150"/>
            <a:ext cx="1200150" cy="273844"/>
          </a:xfrm>
          <a:prstGeom prst="rect">
            <a:avLst/>
          </a:prstGeom>
        </p:spPr>
        <p:txBody>
          <a:bodyPr vert="horz" lIns="91440" tIns="45720" rIns="91440" bIns="45720" rtlCol="0" anchor="t"/>
          <a:lstStyle>
            <a:lvl1pPr algn="r">
              <a:defRPr sz="750" b="0" i="0">
                <a:solidFill>
                  <a:schemeClr val="bg2">
                    <a:lumMod val="50000"/>
                  </a:schemeClr>
                </a:solidFill>
                <a:effectLst/>
                <a:latin typeface="+mn-lt"/>
              </a:defRPr>
            </a:lvl1pPr>
          </a:lstStyle>
          <a:p>
            <a:fld id="{B61BEF0D-F0BB-DE4B-95CE-6DB70DBA9567}" type="datetimeFigureOut">
              <a:rPr lang="en-US" dirty="0"/>
              <a:pPr/>
              <a:t>10/16/2023</a:t>
            </a:fld>
            <a:endParaRPr lang="en-US" dirty="0"/>
          </a:p>
        </p:txBody>
      </p:sp>
      <p:sp>
        <p:nvSpPr>
          <p:cNvPr id="5" name="Footer Placeholder 4"/>
          <p:cNvSpPr>
            <a:spLocks noGrp="1"/>
          </p:cNvSpPr>
          <p:nvPr>
            <p:ph type="ftr" sz="quarter" idx="3"/>
          </p:nvPr>
        </p:nvSpPr>
        <p:spPr>
          <a:xfrm>
            <a:off x="513159" y="4629150"/>
            <a:ext cx="5657850" cy="273844"/>
          </a:xfrm>
          <a:prstGeom prst="rect">
            <a:avLst/>
          </a:prstGeom>
        </p:spPr>
        <p:txBody>
          <a:bodyPr vert="horz" lIns="91440" tIns="45720" rIns="91440" bIns="45720" rtlCol="0" anchor="t"/>
          <a:lstStyle>
            <a:lvl1pPr algn="l">
              <a:defRPr sz="75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2400" y="4183857"/>
            <a:ext cx="856684" cy="502444"/>
          </a:xfrm>
          <a:prstGeom prst="rect">
            <a:avLst/>
          </a:prstGeom>
        </p:spPr>
        <p:txBody>
          <a:bodyPr vert="horz" lIns="91440" tIns="45720" rIns="91440" bIns="45720" rtlCol="0" anchor="b"/>
          <a:lstStyle>
            <a:lvl1pPr algn="r">
              <a:defRPr sz="2400" b="0" i="0">
                <a:solidFill>
                  <a:schemeClr val="bg2">
                    <a:lumMod val="50000"/>
                  </a:schemeClr>
                </a:solidFill>
                <a:effectLst/>
                <a:latin typeface="+mn-lt"/>
              </a:defRPr>
            </a:lvl1pPr>
          </a:lstStyle>
          <a:p>
            <a:pPr marL="0" lvl="0" indent="0" algn="r" rtl="0">
              <a:spcBef>
                <a:spcPts val="0"/>
              </a:spcBef>
              <a:spcAft>
                <a:spcPts val="0"/>
              </a:spcAft>
              <a:buNone/>
            </a:pPr>
            <a:fld id="{00000000-1234-1234-1234-123412341234}" type="slidenum">
              <a:rPr lang="pt-BR" smtClean="0"/>
              <a:t>‹nº›</a:t>
            </a:fld>
            <a:endParaRPr lang="pt-BR"/>
          </a:p>
        </p:txBody>
      </p:sp>
    </p:spTree>
    <p:extLst>
      <p:ext uri="{BB962C8B-B14F-4D97-AF65-F5344CB8AC3E}">
        <p14:creationId xmlns:p14="http://schemas.microsoft.com/office/powerpoint/2010/main" val="58606788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hf sldNum="0" hdr="0" ftr="0" dt="0"/>
  <p:txStyles>
    <p:titleStyle>
      <a:lvl1pPr algn="l" defTabSz="342900" rtl="0" eaLnBrk="1" latinLnBrk="0" hangingPunct="1">
        <a:spcBef>
          <a:spcPct val="0"/>
        </a:spcBef>
        <a:buNone/>
        <a:defRPr sz="27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500" kern="1200" cap="none">
          <a:solidFill>
            <a:schemeClr val="bg2">
              <a:lumMod val="75000"/>
            </a:schemeClr>
          </a:solidFill>
          <a:effectLst/>
          <a:latin typeface="+mn-lt"/>
          <a:ea typeface="+mn-ea"/>
          <a:cs typeface="+mn-cs"/>
        </a:defRPr>
      </a:lvl1pPr>
      <a:lvl2pPr marL="5572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350" kern="1200" cap="none">
          <a:solidFill>
            <a:schemeClr val="bg2">
              <a:lumMod val="75000"/>
            </a:schemeClr>
          </a:solidFill>
          <a:effectLst/>
          <a:latin typeface="+mn-lt"/>
          <a:ea typeface="+mn-ea"/>
          <a:cs typeface="+mn-cs"/>
        </a:defRPr>
      </a:lvl2pPr>
      <a:lvl3pPr marL="9001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200" kern="1200" cap="none">
          <a:solidFill>
            <a:schemeClr val="bg2">
              <a:lumMod val="75000"/>
            </a:schemeClr>
          </a:solidFill>
          <a:effectLst/>
          <a:latin typeface="+mn-lt"/>
          <a:ea typeface="+mn-ea"/>
          <a:cs typeface="+mn-cs"/>
        </a:defRPr>
      </a:lvl3pPr>
      <a:lvl4pPr marL="11572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4pPr>
      <a:lvl5pPr marL="15001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eogebra.org/m/Y3HXzebV" TargetMode="External"/><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hyperlink" Target="https://www.geogebra.org/m/Qf9fsueW#material/DFNpeF6U"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8" Type="http://schemas.openxmlformats.org/officeDocument/2006/relationships/hyperlink" Target="https://www.archdaily.com/207439/ad-classics-the-cathedral-of-st-mary-of-the-assumption-pietro-belluschi-and-pier-luigi-nervi" TargetMode="External"/><Relationship Id="rId3" Type="http://schemas.openxmlformats.org/officeDocument/2006/relationships/hyperlink" Target="http://www.malinc.se/m/ImageTiling.php" TargetMode="External"/><Relationship Id="rId7" Type="http://schemas.openxmlformats.org/officeDocument/2006/relationships/hyperlink" Target="https://www.geogebra.org/m/CzZmFg6N" TargetMode="External"/><Relationship Id="rId2" Type="http://schemas.openxmlformats.org/officeDocument/2006/relationships/notesSlide" Target="../notesSlides/notesSlide12.xml"/><Relationship Id="rId1" Type="http://schemas.openxmlformats.org/officeDocument/2006/relationships/slideLayout" Target="../slideLayouts/slideLayout18.xml"/><Relationship Id="rId6" Type="http://schemas.openxmlformats.org/officeDocument/2006/relationships/hyperlink" Target="http://bugman123.com/Hyperbolic/index.html" TargetMode="External"/><Relationship Id="rId5" Type="http://schemas.openxmlformats.org/officeDocument/2006/relationships/hyperlink" Target="http://www.malinc.se/noneuclidean/en/poincaretiling.php" TargetMode="External"/><Relationship Id="rId4" Type="http://schemas.openxmlformats.org/officeDocument/2006/relationships/hyperlink" Target="https://www.josleys.com/index.php?page=0" TargetMode="External"/><Relationship Id="rId9" Type="http://schemas.openxmlformats.org/officeDocument/2006/relationships/hyperlink" Target="https://www.culturagenial.com/catedral-de-brasilia/"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8.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8.xml"/><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18.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18.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18.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18.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0.xml"/><Relationship Id="rId1" Type="http://schemas.openxmlformats.org/officeDocument/2006/relationships/slideLayout" Target="../slideLayouts/slideLayout18.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2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1.xml"/><Relationship Id="rId1" Type="http://schemas.openxmlformats.org/officeDocument/2006/relationships/slideLayout" Target="../slideLayouts/slideLayout18.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23.xml.rels><?xml version="1.0" encoding="UTF-8" standalone="yes"?>
<Relationships xmlns="http://schemas.openxmlformats.org/package/2006/relationships"><Relationship Id="rId3" Type="http://schemas.openxmlformats.org/officeDocument/2006/relationships/hyperlink" Target="https://www.geogebra.org/m/ujvfswxh" TargetMode="External"/><Relationship Id="rId7" Type="http://schemas.openxmlformats.org/officeDocument/2006/relationships/hyperlink" Target="https://www.ime.unicamp.br/~apmat/catenaria-na-arquitetura/" TargetMode="External"/><Relationship Id="rId2" Type="http://schemas.openxmlformats.org/officeDocument/2006/relationships/notesSlide" Target="../notesSlides/notesSlide22.xml"/><Relationship Id="rId1" Type="http://schemas.openxmlformats.org/officeDocument/2006/relationships/slideLayout" Target="../slideLayouts/slideLayout18.xml"/><Relationship Id="rId6" Type="http://schemas.openxmlformats.org/officeDocument/2006/relationships/hyperlink" Target="https://www.youtube.com/watch?v=ak9S_h4L9xg" TargetMode="External"/><Relationship Id="rId5" Type="http://schemas.openxmlformats.org/officeDocument/2006/relationships/hyperlink" Target="https://www.geogebra.org/m/rzyfr2ue" TargetMode="External"/><Relationship Id="rId4" Type="http://schemas.openxmlformats.org/officeDocument/2006/relationships/hyperlink" Target="https://www.geogebra.org/m/Zk2H67ZJ"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33.jp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27.xml"/><Relationship Id="rId1" Type="http://schemas.openxmlformats.org/officeDocument/2006/relationships/slideLayout" Target="../slideLayouts/slideLayout18.xml"/><Relationship Id="rId5" Type="http://schemas.openxmlformats.org/officeDocument/2006/relationships/image" Target="../media/image35.jpg"/><Relationship Id="rId4" Type="http://schemas.openxmlformats.org/officeDocument/2006/relationships/image" Target="../media/image34.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3" Type="http://schemas.openxmlformats.org/officeDocument/2006/relationships/image" Target="../media/image36.jpg"/><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3" Type="http://schemas.openxmlformats.org/officeDocument/2006/relationships/hyperlink" Target="https://www.youtube.com/watch?v=JlL6ZHChhQE&amp;t=28s" TargetMode="External"/><Relationship Id="rId2" Type="http://schemas.openxmlformats.org/officeDocument/2006/relationships/hyperlink" Target="https://www.youtube.com/watch?v=WiX2amY7G-I" TargetMode="External"/><Relationship Id="rId1" Type="http://schemas.openxmlformats.org/officeDocument/2006/relationships/slideLayout" Target="../slideLayouts/slideLayout18.xml"/><Relationship Id="rId5" Type="http://schemas.openxmlformats.org/officeDocument/2006/relationships/hyperlink" Target="https://members.tripod.com/professor_tom/hyperbolic/index.html" TargetMode="External"/><Relationship Id="rId4" Type="http://schemas.openxmlformats.org/officeDocument/2006/relationships/hyperlink" Target="https://www.youtube.com/watch?v=Q_tVu_mr0zw&amp;t=126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3" name="Imagem 2">
            <a:extLst>
              <a:ext uri="{FF2B5EF4-FFF2-40B4-BE49-F238E27FC236}">
                <a16:creationId xmlns:a16="http://schemas.microsoft.com/office/drawing/2014/main" id="{F2FD98B0-B7AA-6182-40B8-1C98BC11174B}"/>
              </a:ext>
            </a:extLst>
          </p:cNvPr>
          <p:cNvPicPr>
            <a:picLocks noChangeAspect="1"/>
          </p:cNvPicPr>
          <p:nvPr/>
        </p:nvPicPr>
        <p:blipFill>
          <a:blip r:embed="rId3"/>
          <a:stretch>
            <a:fillRect/>
          </a:stretch>
        </p:blipFill>
        <p:spPr>
          <a:xfrm>
            <a:off x="0" y="-3997"/>
            <a:ext cx="9144000" cy="5147497"/>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1"/>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Ilustrando com Geogebra</a:t>
            </a:r>
            <a:endParaRPr/>
          </a:p>
        </p:txBody>
      </p:sp>
      <p:sp>
        <p:nvSpPr>
          <p:cNvPr id="102" name="Google Shape;102;p21"/>
          <p:cNvSpPr txBox="1">
            <a:spLocks noGrp="1"/>
          </p:cNvSpPr>
          <p:nvPr>
            <p:ph type="body"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u="sng" dirty="0">
                <a:solidFill>
                  <a:schemeClr val="hlink"/>
                </a:solidFill>
                <a:hlinkClick r:id="rId3"/>
              </a:rPr>
              <a:t>https://www.geogebra.org/m/Y3HXzebV</a:t>
            </a:r>
            <a:endParaRPr dirty="0"/>
          </a:p>
          <a:p>
            <a:pPr marL="0" lvl="0" indent="0" algn="l" rtl="0">
              <a:spcBef>
                <a:spcPts val="1200"/>
              </a:spcBef>
              <a:spcAft>
                <a:spcPts val="0"/>
              </a:spcAft>
              <a:buNone/>
            </a:pPr>
            <a:r>
              <a:rPr lang="pt-BR" u="sng" dirty="0">
                <a:solidFill>
                  <a:schemeClr val="hlink"/>
                </a:solidFill>
                <a:hlinkClick r:id="rId4"/>
              </a:rPr>
              <a:t>https://www.geogebra.org/m/Qf9fsueW#material/DFNpeF6U</a:t>
            </a:r>
            <a:endParaRPr dirty="0"/>
          </a:p>
          <a:p>
            <a:pPr marL="0" lvl="0" indent="0" algn="l" rtl="0">
              <a:spcBef>
                <a:spcPts val="1200"/>
              </a:spcBef>
              <a:spcAft>
                <a:spcPts val="1200"/>
              </a:spcAft>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2"/>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Geometria Hiperbólica </a:t>
            </a:r>
            <a:endParaRPr/>
          </a:p>
        </p:txBody>
      </p:sp>
      <p:sp>
        <p:nvSpPr>
          <p:cNvPr id="108" name="Google Shape;108;p22"/>
          <p:cNvSpPr txBox="1">
            <a:spLocks noGrp="1"/>
          </p:cNvSpPr>
          <p:nvPr>
            <p:ph type="body" idx="1"/>
          </p:nvPr>
        </p:nvSpPr>
        <p:spPr>
          <a:xfrm>
            <a:off x="311700" y="1017726"/>
            <a:ext cx="8520600" cy="4022108"/>
          </a:xfrm>
          <a:prstGeom prst="rect">
            <a:avLst/>
          </a:prstGeom>
        </p:spPr>
        <p:txBody>
          <a:bodyPr spcFirstLastPara="1" wrap="square" lIns="91425" tIns="91425" rIns="91425" bIns="91425" anchor="t" anchorCtr="0">
            <a:normAutofit/>
          </a:bodyPr>
          <a:lstStyle/>
          <a:p>
            <a:pPr marL="0" lvl="0" indent="0" algn="just" rtl="0">
              <a:lnSpc>
                <a:spcPct val="170000"/>
              </a:lnSpc>
              <a:spcBef>
                <a:spcPts val="0"/>
              </a:spcBef>
              <a:spcAft>
                <a:spcPts val="0"/>
              </a:spcAft>
              <a:buNone/>
            </a:pPr>
            <a:r>
              <a:rPr lang="pt-BR" dirty="0">
                <a:solidFill>
                  <a:schemeClr val="dk1"/>
                </a:solidFill>
              </a:rPr>
              <a:t>	A geometria hiperbólica aparece com uma releitura de negação do quinto postulado de Euclides:</a:t>
            </a:r>
            <a:endParaRPr dirty="0">
              <a:solidFill>
                <a:schemeClr val="dk1"/>
              </a:solidFill>
            </a:endParaRPr>
          </a:p>
          <a:p>
            <a:pPr marL="0" lvl="0" indent="0" algn="just" rtl="0">
              <a:lnSpc>
                <a:spcPct val="170000"/>
              </a:lnSpc>
              <a:spcBef>
                <a:spcPts val="1200"/>
              </a:spcBef>
              <a:spcAft>
                <a:spcPts val="0"/>
              </a:spcAft>
              <a:buNone/>
            </a:pPr>
            <a:r>
              <a:rPr lang="pt-BR" dirty="0">
                <a:solidFill>
                  <a:schemeClr val="dk1"/>
                </a:solidFill>
              </a:rPr>
              <a:t> “ Um ponto fora de uma reta passa a única reta paralela à reta dada”.</a:t>
            </a:r>
            <a:endParaRPr dirty="0">
              <a:solidFill>
                <a:schemeClr val="dk1"/>
              </a:solidFill>
            </a:endParaRPr>
          </a:p>
          <a:p>
            <a:pPr marL="0" lvl="0" indent="0" algn="just" rtl="0">
              <a:lnSpc>
                <a:spcPct val="170000"/>
              </a:lnSpc>
              <a:spcBef>
                <a:spcPts val="1200"/>
              </a:spcBef>
              <a:spcAft>
                <a:spcPts val="0"/>
              </a:spcAft>
              <a:buNone/>
            </a:pPr>
            <a:r>
              <a:rPr lang="pt-BR" dirty="0">
                <a:solidFill>
                  <a:schemeClr val="dk1"/>
                </a:solidFill>
              </a:rPr>
              <a:t>Negação primeira: pelo menos duas</a:t>
            </a:r>
            <a:endParaRPr dirty="0">
              <a:solidFill>
                <a:schemeClr val="dk1"/>
              </a:solidFill>
            </a:endParaRPr>
          </a:p>
          <a:p>
            <a:pPr marL="0" lvl="0" indent="0" algn="just" rtl="0">
              <a:lnSpc>
                <a:spcPct val="170000"/>
              </a:lnSpc>
              <a:spcBef>
                <a:spcPts val="1200"/>
              </a:spcBef>
              <a:spcAft>
                <a:spcPts val="0"/>
              </a:spcAft>
              <a:buNone/>
            </a:pPr>
            <a:r>
              <a:rPr lang="pt-BR" dirty="0">
                <a:solidFill>
                  <a:schemeClr val="dk1"/>
                </a:solidFill>
              </a:rPr>
              <a:t>Negação  segunda: nenhuma paralela.</a:t>
            </a:r>
            <a:endParaRPr dirty="0">
              <a:solidFill>
                <a:schemeClr val="dk1"/>
              </a:solidFill>
            </a:endParaRPr>
          </a:p>
          <a:p>
            <a:pPr marL="0" lvl="0" indent="0" algn="just" rtl="0">
              <a:lnSpc>
                <a:spcPct val="170000"/>
              </a:lnSpc>
              <a:spcBef>
                <a:spcPts val="1200"/>
              </a:spcBef>
              <a:spcAft>
                <a:spcPts val="1200"/>
              </a:spcAft>
              <a:buNone/>
            </a:pPr>
            <a:r>
              <a:rPr lang="pt-BR" dirty="0">
                <a:solidFill>
                  <a:schemeClr val="dk1"/>
                </a:solidFill>
              </a:rPr>
              <a:t>	Para essa aula falaremos da primeira negação que foi explorada pelos matemáticos Nikolai </a:t>
            </a:r>
            <a:r>
              <a:rPr lang="pt-BR" dirty="0" err="1">
                <a:solidFill>
                  <a:schemeClr val="dk1"/>
                </a:solidFill>
              </a:rPr>
              <a:t>Lobachevsky</a:t>
            </a:r>
            <a:r>
              <a:rPr lang="pt-BR" dirty="0">
                <a:solidFill>
                  <a:schemeClr val="dk1"/>
                </a:solidFill>
              </a:rPr>
              <a:t> e </a:t>
            </a:r>
            <a:r>
              <a:rPr lang="pt-BR" dirty="0" err="1">
                <a:solidFill>
                  <a:schemeClr val="dk1"/>
                </a:solidFill>
              </a:rPr>
              <a:t>János</a:t>
            </a:r>
            <a:r>
              <a:rPr lang="pt-BR" dirty="0">
                <a:solidFill>
                  <a:schemeClr val="dk1"/>
                </a:solidFill>
              </a:rPr>
              <a:t> </a:t>
            </a:r>
            <a:r>
              <a:rPr lang="pt-BR" dirty="0" err="1">
                <a:solidFill>
                  <a:schemeClr val="dk1"/>
                </a:solidFill>
              </a:rPr>
              <a:t>Bolyai</a:t>
            </a:r>
            <a:r>
              <a:rPr lang="pt-BR" dirty="0">
                <a:solidFill>
                  <a:schemeClr val="dk1"/>
                </a:solidFill>
              </a:rPr>
              <a:t>.</a:t>
            </a:r>
            <a:endParaRPr dirty="0">
              <a:solidFill>
                <a:schemeClr val="dk1"/>
              </a:solidFill>
            </a:endParaRP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3"/>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Características da Geometria Hiperbólica </a:t>
            </a:r>
            <a:endParaRPr/>
          </a:p>
        </p:txBody>
      </p:sp>
      <p:sp>
        <p:nvSpPr>
          <p:cNvPr id="114" name="Google Shape;114;p23"/>
          <p:cNvSpPr txBox="1">
            <a:spLocks noGrp="1"/>
          </p:cNvSpPr>
          <p:nvPr>
            <p:ph type="body" idx="1"/>
          </p:nvPr>
        </p:nvSpPr>
        <p:spPr>
          <a:prstGeom prst="rect">
            <a:avLst/>
          </a:prstGeom>
        </p:spPr>
        <p:txBody>
          <a:bodyPr spcFirstLastPara="1" wrap="square" lIns="91425" tIns="91425" rIns="91425" bIns="91425" anchor="t" anchorCtr="0">
            <a:normAutofit/>
          </a:bodyPr>
          <a:lstStyle/>
          <a:p>
            <a:pPr marL="0" lvl="0" indent="0" algn="just" rtl="0">
              <a:lnSpc>
                <a:spcPct val="150000"/>
              </a:lnSpc>
              <a:spcBef>
                <a:spcPts val="0"/>
              </a:spcBef>
              <a:spcAft>
                <a:spcPts val="0"/>
              </a:spcAft>
              <a:buNone/>
            </a:pPr>
            <a:r>
              <a:rPr lang="pt-BR" dirty="0">
                <a:solidFill>
                  <a:schemeClr val="dk1"/>
                </a:solidFill>
              </a:rPr>
              <a:t>A soma dos ângulos de um triângulo hiperbólico é sempre menor que 180º;</a:t>
            </a:r>
            <a:endParaRPr dirty="0">
              <a:solidFill>
                <a:schemeClr val="dk1"/>
              </a:solidFill>
            </a:endParaRPr>
          </a:p>
          <a:p>
            <a:pPr marL="0" lvl="0" indent="0" algn="just" rtl="0">
              <a:lnSpc>
                <a:spcPct val="150000"/>
              </a:lnSpc>
              <a:spcBef>
                <a:spcPts val="1200"/>
              </a:spcBef>
              <a:spcAft>
                <a:spcPts val="0"/>
              </a:spcAft>
              <a:buNone/>
            </a:pPr>
            <a:r>
              <a:rPr lang="pt-BR" dirty="0">
                <a:solidFill>
                  <a:schemeClr val="dk1"/>
                </a:solidFill>
              </a:rPr>
              <a:t>As retas podem ser curvas e se afastarem uma das outras à medida que tendem ao infinito;</a:t>
            </a:r>
            <a:endParaRPr dirty="0">
              <a:solidFill>
                <a:schemeClr val="dk1"/>
              </a:solidFill>
            </a:endParaRPr>
          </a:p>
          <a:p>
            <a:pPr marL="0" lvl="0" indent="0" algn="just" rtl="0">
              <a:lnSpc>
                <a:spcPct val="150000"/>
              </a:lnSpc>
              <a:spcBef>
                <a:spcPts val="1200"/>
              </a:spcBef>
              <a:spcAft>
                <a:spcPts val="0"/>
              </a:spcAft>
              <a:buNone/>
            </a:pPr>
            <a:r>
              <a:rPr lang="pt-BR" dirty="0">
                <a:solidFill>
                  <a:schemeClr val="dk1"/>
                </a:solidFill>
              </a:rPr>
              <a:t>Número infinito de retas paralelas;</a:t>
            </a:r>
            <a:endParaRPr dirty="0">
              <a:solidFill>
                <a:schemeClr val="dk1"/>
              </a:solidFill>
            </a:endParaRPr>
          </a:p>
          <a:p>
            <a:pPr marL="0" lvl="0" indent="0" algn="just" rtl="0">
              <a:lnSpc>
                <a:spcPct val="150000"/>
              </a:lnSpc>
              <a:spcBef>
                <a:spcPts val="1200"/>
              </a:spcBef>
              <a:spcAft>
                <a:spcPts val="1200"/>
              </a:spcAft>
              <a:buNone/>
            </a:pPr>
            <a:r>
              <a:rPr lang="pt-BR" dirty="0">
                <a:solidFill>
                  <a:schemeClr val="dk1"/>
                </a:solidFill>
              </a:rPr>
              <a:t>Construção de </a:t>
            </a:r>
            <a:r>
              <a:rPr lang="pt-BR" dirty="0" err="1">
                <a:solidFill>
                  <a:schemeClr val="dk1"/>
                </a:solidFill>
              </a:rPr>
              <a:t>Ladrilhamento</a:t>
            </a:r>
            <a:r>
              <a:rPr lang="pt-BR" dirty="0">
                <a:solidFill>
                  <a:schemeClr val="dk1"/>
                </a:solidFill>
              </a:rPr>
              <a:t> no plano hiperbólico.</a:t>
            </a:r>
            <a:endParaRPr dirty="0">
              <a:solidFill>
                <a:schemeClr val="dk1"/>
              </a:solidFill>
            </a:endParaRP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4"/>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Explorando as características </a:t>
            </a:r>
            <a:endParaRPr/>
          </a:p>
        </p:txBody>
      </p:sp>
      <p:sp>
        <p:nvSpPr>
          <p:cNvPr id="120" name="Google Shape;120;p24"/>
          <p:cNvSpPr txBox="1">
            <a:spLocks noGrp="1"/>
          </p:cNvSpPr>
          <p:nvPr>
            <p:ph type="body"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u="sng" dirty="0">
                <a:solidFill>
                  <a:schemeClr val="hlink"/>
                </a:solidFill>
                <a:hlinkClick r:id="rId3"/>
              </a:rPr>
              <a:t>http://www.malinc.se/m/ImageTiling.php</a:t>
            </a:r>
            <a:endParaRPr dirty="0"/>
          </a:p>
          <a:p>
            <a:pPr marL="0" lvl="0" indent="0" algn="l" rtl="0">
              <a:spcBef>
                <a:spcPts val="1200"/>
              </a:spcBef>
              <a:spcAft>
                <a:spcPts val="0"/>
              </a:spcAft>
              <a:buNone/>
            </a:pPr>
            <a:r>
              <a:rPr lang="pt-BR" u="sng" dirty="0">
                <a:solidFill>
                  <a:schemeClr val="hlink"/>
                </a:solidFill>
                <a:hlinkClick r:id="rId4"/>
              </a:rPr>
              <a:t>https://www.josleys.com/index.php?page=0</a:t>
            </a:r>
            <a:endParaRPr dirty="0"/>
          </a:p>
          <a:p>
            <a:pPr marL="0" lvl="0" indent="0" algn="l" rtl="0">
              <a:spcBef>
                <a:spcPts val="1200"/>
              </a:spcBef>
              <a:spcAft>
                <a:spcPts val="0"/>
              </a:spcAft>
              <a:buNone/>
            </a:pPr>
            <a:r>
              <a:rPr lang="pt-BR" u="sng" dirty="0">
                <a:solidFill>
                  <a:schemeClr val="hlink"/>
                </a:solidFill>
                <a:hlinkClick r:id="rId5"/>
              </a:rPr>
              <a:t>http://www.malinc.se/noneuclidean/en/poincaretiling.php</a:t>
            </a:r>
            <a:endParaRPr dirty="0"/>
          </a:p>
          <a:p>
            <a:pPr marL="0" lvl="0" indent="0" algn="l" rtl="0">
              <a:spcBef>
                <a:spcPts val="1200"/>
              </a:spcBef>
              <a:spcAft>
                <a:spcPts val="0"/>
              </a:spcAft>
              <a:buNone/>
            </a:pPr>
            <a:r>
              <a:rPr lang="pt-BR" u="sng" dirty="0">
                <a:solidFill>
                  <a:schemeClr val="hlink"/>
                </a:solidFill>
                <a:hlinkClick r:id="rId6"/>
              </a:rPr>
              <a:t>http://bugman123.com/Hyperbolic/index.html</a:t>
            </a:r>
            <a:endParaRPr dirty="0"/>
          </a:p>
          <a:p>
            <a:pPr marL="0" lvl="0" indent="0" algn="l" rtl="0">
              <a:spcBef>
                <a:spcPts val="1200"/>
              </a:spcBef>
              <a:spcAft>
                <a:spcPts val="0"/>
              </a:spcAft>
              <a:buNone/>
            </a:pPr>
            <a:r>
              <a:rPr lang="pt-BR" u="sng" dirty="0">
                <a:solidFill>
                  <a:schemeClr val="hlink"/>
                </a:solidFill>
                <a:hlinkClick r:id="rId7"/>
              </a:rPr>
              <a:t>https://www.geogebra.org/m/CzZmFg6N</a:t>
            </a:r>
            <a:endParaRPr dirty="0"/>
          </a:p>
          <a:p>
            <a:pPr marL="0" lvl="0" indent="0" algn="l" rtl="0">
              <a:spcBef>
                <a:spcPts val="1200"/>
              </a:spcBef>
              <a:spcAft>
                <a:spcPts val="0"/>
              </a:spcAft>
              <a:buNone/>
            </a:pPr>
            <a:r>
              <a:rPr lang="pt-BR" u="sng" dirty="0">
                <a:solidFill>
                  <a:schemeClr val="hlink"/>
                </a:solidFill>
                <a:hlinkClick r:id="rId8"/>
              </a:rPr>
              <a:t>https://www.archdaily.com/207439/ad-classics-the-cathedral-of-st-mary-of-the-assumption-pietro-belluschi-and-pier-luigi-nervi</a:t>
            </a:r>
            <a:endParaRPr dirty="0"/>
          </a:p>
          <a:p>
            <a:pPr marL="0" lvl="0" indent="0" algn="l" rtl="0">
              <a:spcBef>
                <a:spcPts val="1200"/>
              </a:spcBef>
              <a:spcAft>
                <a:spcPts val="0"/>
              </a:spcAft>
              <a:buNone/>
            </a:pPr>
            <a:r>
              <a:rPr lang="pt-BR" u="sng" dirty="0">
                <a:solidFill>
                  <a:schemeClr val="hlink"/>
                </a:solidFill>
                <a:hlinkClick r:id="rId9"/>
              </a:rPr>
              <a:t>https://www.culturagenial.com/catedral-de-brasilia/</a:t>
            </a:r>
            <a:endParaRPr dirty="0"/>
          </a:p>
          <a:p>
            <a:pPr marL="0" lvl="0" indent="0" algn="l" rtl="0">
              <a:spcBef>
                <a:spcPts val="1200"/>
              </a:spcBef>
              <a:spcAft>
                <a:spcPts val="0"/>
              </a:spcAft>
              <a:buNone/>
            </a:pPr>
            <a:endParaRPr dirty="0"/>
          </a:p>
          <a:p>
            <a:pPr marL="0" lvl="0" indent="0" algn="l" rtl="0">
              <a:spcBef>
                <a:spcPts val="1200"/>
              </a:spcBef>
              <a:spcAft>
                <a:spcPts val="1200"/>
              </a:spcAft>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5"/>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Teorema de Pitágoras na Geometria Hiperbólica </a:t>
            </a:r>
            <a:endParaRPr/>
          </a:p>
        </p:txBody>
      </p:sp>
      <p:sp>
        <p:nvSpPr>
          <p:cNvPr id="126" name="Google Shape;126;p25"/>
          <p:cNvSpPr txBox="1">
            <a:spLocks noGrp="1"/>
          </p:cNvSpPr>
          <p:nvPr>
            <p:ph type="body" idx="1"/>
          </p:nvPr>
        </p:nvSpPr>
        <p:spPr>
          <a:prstGeom prst="rect">
            <a:avLst/>
          </a:prstGeom>
        </p:spPr>
        <p:txBody>
          <a:bodyPr spcFirstLastPara="1" wrap="square" lIns="91425" tIns="91425" rIns="91425" bIns="91425" anchor="t" anchorCtr="0">
            <a:normAutofit/>
          </a:bodyPr>
          <a:lstStyle/>
          <a:p>
            <a:pPr marL="0" lvl="0" indent="457200" algn="l" rtl="0">
              <a:lnSpc>
                <a:spcPct val="150000"/>
              </a:lnSpc>
              <a:spcBef>
                <a:spcPts val="0"/>
              </a:spcBef>
              <a:spcAft>
                <a:spcPts val="1200"/>
              </a:spcAft>
              <a:buNone/>
            </a:pPr>
            <a:r>
              <a:rPr lang="pt-BR" dirty="0">
                <a:solidFill>
                  <a:schemeClr val="dk1"/>
                </a:solidFill>
              </a:rPr>
              <a:t>Para essa nova geometria necessitamos de uma outra maneira de definir a medida de um ângulo usando uma Hipérbole no lugar de uma circunferência. </a:t>
            </a:r>
            <a:endParaRPr dirty="0">
              <a:solidFill>
                <a:schemeClr val="dk1"/>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6"/>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Trigonometria Circular vs Trigonometria Hiperbólica </a:t>
            </a:r>
            <a:endParaRPr/>
          </a:p>
        </p:txBody>
      </p:sp>
      <mc:AlternateContent xmlns:mc="http://schemas.openxmlformats.org/markup-compatibility/2006" xmlns:a14="http://schemas.microsoft.com/office/drawing/2010/main">
        <mc:Choice Requires="a14">
          <p:sp>
            <p:nvSpPr>
              <p:cNvPr id="132" name="Google Shape;132;p26"/>
              <p:cNvSpPr txBox="1">
                <a:spLocks noGrp="1"/>
              </p:cNvSpPr>
              <p:nvPr>
                <p:ph type="body"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solidFill>
                      <a:schemeClr val="dk1"/>
                    </a:solidFill>
                  </a:rPr>
                  <a:t>Características da Trigonometria Circular </a:t>
                </a:r>
              </a:p>
              <a:p>
                <a:pPr marL="0" lvl="0" indent="0">
                  <a:spcBef>
                    <a:spcPts val="1200"/>
                  </a:spcBef>
                  <a:buNone/>
                </a:pPr>
                <a:r>
                  <a:rPr lang="pt-BR" dirty="0">
                    <a:solidFill>
                      <a:schemeClr val="dk1"/>
                    </a:solidFill>
                  </a:rPr>
                  <a:t>Os eixos são y = </a:t>
                </a:r>
                <a14:m>
                  <m:oMath xmlns:m="http://schemas.openxmlformats.org/officeDocument/2006/math">
                    <m:func>
                      <m:funcPr>
                        <m:ctrlPr>
                          <a:rPr lang="pt-BR" i="1" smtClean="0">
                            <a:solidFill>
                              <a:schemeClr val="dk1"/>
                            </a:solidFill>
                            <a:latin typeface="Cambria Math" panose="02040503050406030204" pitchFamily="18" charset="0"/>
                          </a:rPr>
                        </m:ctrlPr>
                      </m:funcPr>
                      <m:fName>
                        <m:r>
                          <m:rPr>
                            <m:sty m:val="p"/>
                          </m:rPr>
                          <a:rPr lang="pt-BR" i="0" smtClean="0">
                            <a:solidFill>
                              <a:schemeClr val="dk1"/>
                            </a:solidFill>
                            <a:latin typeface="Cambria Math" panose="02040503050406030204" pitchFamily="18" charset="0"/>
                          </a:rPr>
                          <m:t>sin</m:t>
                        </m:r>
                      </m:fName>
                      <m:e>
                        <m:r>
                          <a:rPr lang="pt-BR" b="0" i="1" smtClean="0">
                            <a:solidFill>
                              <a:schemeClr val="dk1"/>
                            </a:solidFill>
                            <a:latin typeface="Cambria Math" panose="02040503050406030204" pitchFamily="18" charset="0"/>
                          </a:rPr>
                          <m:t>(</m:t>
                        </m:r>
                      </m:e>
                    </m:func>
                    <m:r>
                      <a:rPr lang="pt-BR" i="1">
                        <a:solidFill>
                          <a:schemeClr val="dk1"/>
                        </a:solidFill>
                        <a:latin typeface="Cambria Math" panose="02040503050406030204" pitchFamily="18" charset="0"/>
                        <a:ea typeface="Cambria Math" panose="02040503050406030204" pitchFamily="18" charset="0"/>
                      </a:rPr>
                      <m:t>𝛼</m:t>
                    </m:r>
                    <m:r>
                      <a:rPr lang="pt-BR" b="0" i="1" smtClean="0">
                        <a:solidFill>
                          <a:schemeClr val="dk1"/>
                        </a:solidFill>
                        <a:latin typeface="Cambria Math" panose="02040503050406030204" pitchFamily="18" charset="0"/>
                        <a:ea typeface="Cambria Math" panose="02040503050406030204" pitchFamily="18" charset="0"/>
                      </a:rPr>
                      <m:t>)</m:t>
                    </m:r>
                  </m:oMath>
                </a14:m>
                <a:r>
                  <a:rPr lang="pt-BR" dirty="0">
                    <a:solidFill>
                      <a:schemeClr val="dk1"/>
                    </a:solidFill>
                  </a:rPr>
                  <a:t>  e x = </a:t>
                </a:r>
                <a14:m>
                  <m:oMath xmlns:m="http://schemas.openxmlformats.org/officeDocument/2006/math">
                    <m:func>
                      <m:funcPr>
                        <m:ctrlPr>
                          <a:rPr lang="pt-BR" i="1">
                            <a:solidFill>
                              <a:schemeClr val="dk1"/>
                            </a:solidFill>
                            <a:latin typeface="Cambria Math" panose="02040503050406030204" pitchFamily="18" charset="0"/>
                            <a:ea typeface="Cambria Math" panose="02040503050406030204" pitchFamily="18" charset="0"/>
                          </a:rPr>
                        </m:ctrlPr>
                      </m:funcPr>
                      <m:fName>
                        <m:r>
                          <m:rPr>
                            <m:sty m:val="p"/>
                          </m:rPr>
                          <a:rPr lang="pt-BR">
                            <a:solidFill>
                              <a:schemeClr val="dk1"/>
                            </a:solidFill>
                            <a:latin typeface="Cambria Math" panose="02040503050406030204" pitchFamily="18" charset="0"/>
                            <a:ea typeface="Cambria Math" panose="02040503050406030204" pitchFamily="18" charset="0"/>
                          </a:rPr>
                          <m:t>cos</m:t>
                        </m:r>
                      </m:fName>
                      <m:e>
                        <m:r>
                          <a:rPr lang="pt-BR" i="1">
                            <a:solidFill>
                              <a:schemeClr val="dk1"/>
                            </a:solidFill>
                            <a:latin typeface="Cambria Math" panose="02040503050406030204" pitchFamily="18" charset="0"/>
                            <a:ea typeface="Cambria Math" panose="02040503050406030204" pitchFamily="18" charset="0"/>
                          </a:rPr>
                          <m:t>(</m:t>
                        </m:r>
                        <m:r>
                          <a:rPr lang="pt-BR" i="1">
                            <a:solidFill>
                              <a:schemeClr val="dk1"/>
                            </a:solidFill>
                            <a:latin typeface="Cambria Math" panose="02040503050406030204" pitchFamily="18" charset="0"/>
                            <a:ea typeface="Cambria Math" panose="02040503050406030204" pitchFamily="18" charset="0"/>
                          </a:rPr>
                          <m:t>𝛼</m:t>
                        </m:r>
                        <m:r>
                          <a:rPr lang="pt-BR" i="1">
                            <a:solidFill>
                              <a:schemeClr val="dk1"/>
                            </a:solidFill>
                            <a:latin typeface="Cambria Math" panose="02040503050406030204" pitchFamily="18" charset="0"/>
                            <a:ea typeface="Cambria Math" panose="02040503050406030204" pitchFamily="18" charset="0"/>
                          </a:rPr>
                          <m:t>)</m:t>
                        </m:r>
                      </m:e>
                    </m:func>
                  </m:oMath>
                </a14:m>
                <a:endParaRPr lang="pt-BR" dirty="0">
                  <a:solidFill>
                    <a:schemeClr val="dk1"/>
                  </a:solidFill>
                </a:endParaRPr>
              </a:p>
              <a:p>
                <a:pPr marL="0" lvl="0" indent="0" algn="l" rtl="0">
                  <a:spcBef>
                    <a:spcPts val="1200"/>
                  </a:spcBef>
                  <a:spcAft>
                    <a:spcPts val="0"/>
                  </a:spcAft>
                  <a:buNone/>
                </a:pPr>
                <a:r>
                  <a:rPr lang="pt-BR" dirty="0">
                    <a:solidFill>
                      <a:schemeClr val="dk1"/>
                    </a:solidFill>
                  </a:rPr>
                  <a:t>A circunferência é unitária:</a:t>
                </a:r>
              </a:p>
              <a:p>
                <a:pPr marL="0" lvl="0" indent="0" algn="l" rtl="0">
                  <a:spcBef>
                    <a:spcPts val="1200"/>
                  </a:spcBef>
                  <a:spcAft>
                    <a:spcPts val="0"/>
                  </a:spcAft>
                  <a:buNone/>
                </a:pPr>
                <a:endParaRPr lang="pt-BR" dirty="0">
                  <a:solidFill>
                    <a:schemeClr val="dk1"/>
                  </a:solidFill>
                </a:endParaRPr>
              </a:p>
              <a:p>
                <a:pPr marL="0" lvl="0" indent="0">
                  <a:spcBef>
                    <a:spcPts val="1200"/>
                  </a:spcBef>
                  <a:buNone/>
                </a:pPr>
                <a14:m>
                  <m:oMathPara xmlns:m="http://schemas.openxmlformats.org/officeDocument/2006/math">
                    <m:oMathParaPr>
                      <m:jc m:val="left"/>
                    </m:oMathParaPr>
                    <m:oMath xmlns:m="http://schemas.openxmlformats.org/officeDocument/2006/math">
                      <m:sSup>
                        <m:sSupPr>
                          <m:ctrlPr>
                            <a:rPr lang="pt-BR" i="1" smtClean="0">
                              <a:solidFill>
                                <a:schemeClr val="dk1"/>
                              </a:solidFill>
                              <a:latin typeface="Cambria Math" panose="02040503050406030204" pitchFamily="18" charset="0"/>
                            </a:rPr>
                          </m:ctrlPr>
                        </m:sSupPr>
                        <m:e>
                          <m:r>
                            <a:rPr lang="pt-BR" b="0" i="1" smtClean="0">
                              <a:solidFill>
                                <a:schemeClr val="dk1"/>
                              </a:solidFill>
                              <a:latin typeface="Cambria Math" panose="02040503050406030204" pitchFamily="18" charset="0"/>
                            </a:rPr>
                            <m:t>𝑦</m:t>
                          </m:r>
                        </m:e>
                        <m:sup>
                          <m:r>
                            <a:rPr lang="pt-BR" b="0" i="1" smtClean="0">
                              <a:solidFill>
                                <a:schemeClr val="dk1"/>
                              </a:solidFill>
                              <a:latin typeface="Cambria Math" panose="02040503050406030204" pitchFamily="18" charset="0"/>
                            </a:rPr>
                            <m:t>2</m:t>
                          </m:r>
                        </m:sup>
                      </m:sSup>
                      <m:r>
                        <a:rPr lang="pt-BR" b="0" i="1" smtClean="0">
                          <a:solidFill>
                            <a:schemeClr val="dk1"/>
                          </a:solidFill>
                          <a:latin typeface="Cambria Math" panose="02040503050406030204" pitchFamily="18" charset="0"/>
                        </a:rPr>
                        <m:t>+</m:t>
                      </m:r>
                      <m:sSup>
                        <m:sSupPr>
                          <m:ctrlPr>
                            <a:rPr lang="pt-BR" i="1" smtClean="0">
                              <a:solidFill>
                                <a:schemeClr val="dk1"/>
                              </a:solidFill>
                              <a:latin typeface="Cambria Math" panose="02040503050406030204" pitchFamily="18" charset="0"/>
                              <a:ea typeface="Cambria Math" panose="02040503050406030204" pitchFamily="18" charset="0"/>
                            </a:rPr>
                          </m:ctrlPr>
                        </m:sSupPr>
                        <m:e>
                          <m:r>
                            <a:rPr lang="pt-BR" b="0" i="1" smtClean="0">
                              <a:solidFill>
                                <a:schemeClr val="dk1"/>
                              </a:solidFill>
                              <a:latin typeface="Cambria Math" panose="02040503050406030204" pitchFamily="18" charset="0"/>
                              <a:ea typeface="Cambria Math" panose="02040503050406030204" pitchFamily="18" charset="0"/>
                            </a:rPr>
                            <m:t>𝑥</m:t>
                          </m:r>
                        </m:e>
                        <m:sup>
                          <m:r>
                            <a:rPr lang="pt-BR" b="0" i="1" smtClean="0">
                              <a:solidFill>
                                <a:schemeClr val="dk1"/>
                              </a:solidFill>
                              <a:latin typeface="Cambria Math" panose="02040503050406030204" pitchFamily="18" charset="0"/>
                              <a:ea typeface="Cambria Math" panose="02040503050406030204" pitchFamily="18" charset="0"/>
                            </a:rPr>
                            <m:t>2</m:t>
                          </m:r>
                        </m:sup>
                      </m:sSup>
                      <m:r>
                        <a:rPr lang="pt-BR" b="0" i="1" smtClean="0">
                          <a:solidFill>
                            <a:schemeClr val="dk1"/>
                          </a:solidFill>
                          <a:latin typeface="Cambria Math" panose="02040503050406030204" pitchFamily="18" charset="0"/>
                          <a:ea typeface="Cambria Math" panose="02040503050406030204" pitchFamily="18" charset="0"/>
                        </a:rPr>
                        <m:t>=</m:t>
                      </m:r>
                      <m:r>
                        <a:rPr lang="pt-BR" b="0" i="1" smtClean="0">
                          <a:solidFill>
                            <a:schemeClr val="dk1"/>
                          </a:solidFill>
                          <a:latin typeface="Cambria Math" panose="02040503050406030204" pitchFamily="18" charset="0"/>
                          <a:ea typeface="Cambria Math" panose="02040503050406030204" pitchFamily="18" charset="0"/>
                        </a:rPr>
                        <m:t>1</m:t>
                      </m:r>
                      <m:r>
                        <a:rPr lang="pt-BR" b="0" i="1" smtClean="0">
                          <a:solidFill>
                            <a:schemeClr val="dk1"/>
                          </a:solidFill>
                          <a:latin typeface="Cambria Math" panose="02040503050406030204" pitchFamily="18" charset="0"/>
                          <a:ea typeface="Cambria Math" panose="02040503050406030204" pitchFamily="18" charset="0"/>
                        </a:rPr>
                        <m:t> ∴</m:t>
                      </m:r>
                      <m:sSup>
                        <m:sSupPr>
                          <m:ctrlPr>
                            <a:rPr lang="pt-BR" i="1" smtClean="0">
                              <a:solidFill>
                                <a:schemeClr val="dk1"/>
                              </a:solidFill>
                              <a:latin typeface="Cambria Math" panose="02040503050406030204" pitchFamily="18" charset="0"/>
                            </a:rPr>
                          </m:ctrlPr>
                        </m:sSupPr>
                        <m:e>
                          <m:func>
                            <m:funcPr>
                              <m:ctrlPr>
                                <a:rPr lang="pt-BR" i="1" smtClean="0">
                                  <a:solidFill>
                                    <a:schemeClr val="dk1"/>
                                  </a:solidFill>
                                  <a:latin typeface="Cambria Math" panose="02040503050406030204" pitchFamily="18" charset="0"/>
                                </a:rPr>
                              </m:ctrlPr>
                            </m:funcPr>
                            <m:fName>
                              <m:r>
                                <a:rPr lang="pt-BR" b="0" i="0" smtClean="0">
                                  <a:solidFill>
                                    <a:schemeClr val="dk1"/>
                                  </a:solidFill>
                                  <a:latin typeface="Cambria Math" panose="02040503050406030204" pitchFamily="18" charset="0"/>
                                </a:rPr>
                                <m:t>(</m:t>
                              </m:r>
                              <m:r>
                                <m:rPr>
                                  <m:sty m:val="p"/>
                                </m:rPr>
                                <a:rPr lang="pt-BR" i="0" smtClean="0">
                                  <a:solidFill>
                                    <a:schemeClr val="dk1"/>
                                  </a:solidFill>
                                  <a:latin typeface="Cambria Math" panose="02040503050406030204" pitchFamily="18" charset="0"/>
                                </a:rPr>
                                <m:t>sin</m:t>
                              </m:r>
                            </m:fName>
                            <m:e>
                              <m:r>
                                <a:rPr lang="pt-BR" b="0" i="1" smtClean="0">
                                  <a:solidFill>
                                    <a:schemeClr val="dk1"/>
                                  </a:solidFill>
                                  <a:latin typeface="Cambria Math" panose="02040503050406030204" pitchFamily="18" charset="0"/>
                                </a:rPr>
                                <m:t>(</m:t>
                              </m:r>
                            </m:e>
                          </m:func>
                          <m:r>
                            <a:rPr lang="pt-BR" i="1">
                              <a:solidFill>
                                <a:schemeClr val="dk1"/>
                              </a:solidFill>
                              <a:latin typeface="Cambria Math" panose="02040503050406030204" pitchFamily="18" charset="0"/>
                              <a:ea typeface="Cambria Math" panose="02040503050406030204" pitchFamily="18" charset="0"/>
                            </a:rPr>
                            <m:t>𝛼</m:t>
                          </m:r>
                          <m:r>
                            <a:rPr lang="pt-BR" b="0" i="1" smtClean="0">
                              <a:solidFill>
                                <a:schemeClr val="dk1"/>
                              </a:solidFill>
                              <a:latin typeface="Cambria Math" panose="02040503050406030204" pitchFamily="18" charset="0"/>
                              <a:ea typeface="Cambria Math" panose="02040503050406030204" pitchFamily="18" charset="0"/>
                            </a:rPr>
                            <m:t>))</m:t>
                          </m:r>
                        </m:e>
                        <m:sup>
                          <m:r>
                            <a:rPr lang="pt-BR" b="0" i="1" smtClean="0">
                              <a:solidFill>
                                <a:schemeClr val="dk1"/>
                              </a:solidFill>
                              <a:latin typeface="Cambria Math" panose="02040503050406030204" pitchFamily="18" charset="0"/>
                            </a:rPr>
                            <m:t>2</m:t>
                          </m:r>
                        </m:sup>
                      </m:sSup>
                      <m:r>
                        <a:rPr lang="pt-BR" b="0" i="1" smtClean="0">
                          <a:solidFill>
                            <a:schemeClr val="dk1"/>
                          </a:solidFill>
                          <a:latin typeface="Cambria Math" panose="02040503050406030204" pitchFamily="18" charset="0"/>
                        </a:rPr>
                        <m:t>+</m:t>
                      </m:r>
                      <m:sSup>
                        <m:sSupPr>
                          <m:ctrlPr>
                            <a:rPr lang="pt-BR" i="1" smtClean="0">
                              <a:solidFill>
                                <a:schemeClr val="dk1"/>
                              </a:solidFill>
                              <a:latin typeface="Cambria Math" panose="02040503050406030204" pitchFamily="18" charset="0"/>
                              <a:ea typeface="Cambria Math" panose="02040503050406030204" pitchFamily="18" charset="0"/>
                            </a:rPr>
                          </m:ctrlPr>
                        </m:sSupPr>
                        <m:e>
                          <m:func>
                            <m:funcPr>
                              <m:ctrlPr>
                                <a:rPr lang="pt-BR" i="1" smtClean="0">
                                  <a:solidFill>
                                    <a:schemeClr val="dk1"/>
                                  </a:solidFill>
                                  <a:latin typeface="Cambria Math" panose="02040503050406030204" pitchFamily="18" charset="0"/>
                                  <a:ea typeface="Cambria Math" panose="02040503050406030204" pitchFamily="18" charset="0"/>
                                </a:rPr>
                              </m:ctrlPr>
                            </m:funcPr>
                            <m:fName>
                              <m:r>
                                <a:rPr lang="pt-BR" b="0" i="0" smtClean="0">
                                  <a:solidFill>
                                    <a:schemeClr val="dk1"/>
                                  </a:solidFill>
                                  <a:latin typeface="Cambria Math" panose="02040503050406030204" pitchFamily="18" charset="0"/>
                                  <a:ea typeface="Cambria Math" panose="02040503050406030204" pitchFamily="18" charset="0"/>
                                </a:rPr>
                                <m:t>(</m:t>
                              </m:r>
                              <m:r>
                                <m:rPr>
                                  <m:sty m:val="p"/>
                                </m:rPr>
                                <a:rPr lang="pt-BR" i="0" smtClean="0">
                                  <a:solidFill>
                                    <a:schemeClr val="dk1"/>
                                  </a:solidFill>
                                  <a:latin typeface="Cambria Math" panose="02040503050406030204" pitchFamily="18" charset="0"/>
                                  <a:ea typeface="Cambria Math" panose="02040503050406030204" pitchFamily="18" charset="0"/>
                                </a:rPr>
                                <m:t>cos</m:t>
                              </m:r>
                            </m:fName>
                            <m:e>
                              <m:r>
                                <a:rPr lang="pt-BR" b="0" i="1" smtClean="0">
                                  <a:solidFill>
                                    <a:schemeClr val="dk1"/>
                                  </a:solidFill>
                                  <a:latin typeface="Cambria Math" panose="02040503050406030204" pitchFamily="18" charset="0"/>
                                  <a:ea typeface="Cambria Math" panose="02040503050406030204" pitchFamily="18" charset="0"/>
                                </a:rPr>
                                <m:t>(</m:t>
                              </m:r>
                              <m:r>
                                <a:rPr lang="pt-BR" i="1">
                                  <a:solidFill>
                                    <a:schemeClr val="dk1"/>
                                  </a:solidFill>
                                  <a:latin typeface="Cambria Math" panose="02040503050406030204" pitchFamily="18" charset="0"/>
                                  <a:ea typeface="Cambria Math" panose="02040503050406030204" pitchFamily="18" charset="0"/>
                                </a:rPr>
                                <m:t>𝛼</m:t>
                              </m:r>
                              <m:r>
                                <a:rPr lang="pt-BR" b="0" i="1" smtClean="0">
                                  <a:solidFill>
                                    <a:schemeClr val="dk1"/>
                                  </a:solidFill>
                                  <a:latin typeface="Cambria Math" panose="02040503050406030204" pitchFamily="18" charset="0"/>
                                  <a:ea typeface="Cambria Math" panose="02040503050406030204" pitchFamily="18" charset="0"/>
                                </a:rPr>
                                <m:t>))</m:t>
                              </m:r>
                            </m:e>
                          </m:func>
                        </m:e>
                        <m:sup>
                          <m:r>
                            <a:rPr lang="pt-BR" b="0" i="1" smtClean="0">
                              <a:solidFill>
                                <a:schemeClr val="dk1"/>
                              </a:solidFill>
                              <a:latin typeface="Cambria Math" panose="02040503050406030204" pitchFamily="18" charset="0"/>
                              <a:ea typeface="Cambria Math" panose="02040503050406030204" pitchFamily="18" charset="0"/>
                            </a:rPr>
                            <m:t>2</m:t>
                          </m:r>
                        </m:sup>
                      </m:sSup>
                      <m:r>
                        <a:rPr lang="pt-BR" b="0" i="1" smtClean="0">
                          <a:solidFill>
                            <a:schemeClr val="dk1"/>
                          </a:solidFill>
                          <a:latin typeface="Cambria Math" panose="02040503050406030204" pitchFamily="18" charset="0"/>
                          <a:ea typeface="Cambria Math" panose="02040503050406030204" pitchFamily="18" charset="0"/>
                        </a:rPr>
                        <m:t>=</m:t>
                      </m:r>
                      <m:r>
                        <a:rPr lang="pt-BR" b="0" i="1" smtClean="0">
                          <a:solidFill>
                            <a:schemeClr val="dk1"/>
                          </a:solidFill>
                          <a:latin typeface="Cambria Math" panose="02040503050406030204" pitchFamily="18" charset="0"/>
                          <a:ea typeface="Cambria Math" panose="02040503050406030204" pitchFamily="18" charset="0"/>
                        </a:rPr>
                        <m:t>1</m:t>
                      </m:r>
                    </m:oMath>
                  </m:oMathPara>
                </a14:m>
                <a:endParaRPr lang="pt-BR" dirty="0">
                  <a:solidFill>
                    <a:schemeClr val="dk1"/>
                  </a:solidFill>
                </a:endParaRPr>
              </a:p>
              <a:p>
                <a:pPr marL="0" lvl="0" indent="0">
                  <a:spcBef>
                    <a:spcPts val="1200"/>
                  </a:spcBef>
                  <a:spcAft>
                    <a:spcPts val="1200"/>
                  </a:spcAft>
                  <a:buNone/>
                </a:pPr>
                <a:r>
                  <a:rPr lang="pt-BR" dirty="0">
                    <a:solidFill>
                      <a:schemeClr val="dk1"/>
                    </a:solidFill>
                  </a:rPr>
                  <a:t>Área do setor circular </a:t>
                </a:r>
                <a14:m>
                  <m:oMath xmlns:m="http://schemas.openxmlformats.org/officeDocument/2006/math">
                    <m:r>
                      <a:rPr lang="pt-BR" sz="2800" b="0" i="0" smtClean="0">
                        <a:solidFill>
                          <a:schemeClr val="dk1"/>
                        </a:solidFill>
                        <a:latin typeface="Cambria Math" panose="02040503050406030204" pitchFamily="18" charset="0"/>
                      </a:rPr>
                      <m:t>=</m:t>
                    </m:r>
                    <m:f>
                      <m:fPr>
                        <m:ctrlPr>
                          <a:rPr lang="pt-BR" sz="2800" b="0" i="1" smtClean="0">
                            <a:solidFill>
                              <a:schemeClr val="dk1"/>
                            </a:solidFill>
                            <a:latin typeface="Cambria Math" panose="02040503050406030204" pitchFamily="18" charset="0"/>
                          </a:rPr>
                        </m:ctrlPr>
                      </m:fPr>
                      <m:num>
                        <m:r>
                          <a:rPr lang="pt-BR" sz="2800" b="0" i="1" smtClean="0">
                            <a:solidFill>
                              <a:schemeClr val="dk1"/>
                            </a:solidFill>
                            <a:latin typeface="Cambria Math" panose="02040503050406030204" pitchFamily="18" charset="0"/>
                            <a:ea typeface="Cambria Math" panose="02040503050406030204" pitchFamily="18" charset="0"/>
                          </a:rPr>
                          <m:t>𝛼</m:t>
                        </m:r>
                      </m:num>
                      <m:den>
                        <m:r>
                          <a:rPr lang="pt-BR" sz="2800" b="0" i="1" smtClean="0">
                            <a:solidFill>
                              <a:schemeClr val="dk1"/>
                            </a:solidFill>
                            <a:latin typeface="Cambria Math" panose="02040503050406030204" pitchFamily="18" charset="0"/>
                          </a:rPr>
                          <m:t>2</m:t>
                        </m:r>
                      </m:den>
                    </m:f>
                  </m:oMath>
                </a14:m>
                <a:endParaRPr sz="2800" dirty="0">
                  <a:solidFill>
                    <a:schemeClr val="dk1"/>
                  </a:solidFill>
                </a:endParaRPr>
              </a:p>
            </p:txBody>
          </p:sp>
        </mc:Choice>
        <mc:Fallback xmlns="">
          <p:sp>
            <p:nvSpPr>
              <p:cNvPr id="132" name="Google Shape;132;p26"/>
              <p:cNvSpPr txBox="1">
                <a:spLocks noGrp="1" noRot="1" noChangeAspect="1" noMove="1" noResize="1" noEditPoints="1" noAdjustHandles="1" noChangeArrowheads="1" noChangeShapeType="1" noTextEdit="1"/>
              </p:cNvSpPr>
              <p:nvPr>
                <p:ph type="body" idx="1"/>
              </p:nvPr>
            </p:nvSpPr>
            <p:spPr>
              <a:prstGeom prst="rect">
                <a:avLst/>
              </a:prstGeom>
              <a:blipFill>
                <a:blip r:embed="rId3"/>
                <a:stretch>
                  <a:fillRect l="-286"/>
                </a:stretch>
              </a:blipFill>
            </p:spPr>
            <p:txBody>
              <a:bodyPr/>
              <a:lstStyle/>
              <a:p>
                <a:r>
                  <a:rPr lang="pt-BR">
                    <a:noFill/>
                  </a:rPr>
                  <a:t> </a:t>
                </a:r>
              </a:p>
            </p:txBody>
          </p:sp>
        </mc:Fallback>
      </mc:AlternateContent>
      <p:pic>
        <p:nvPicPr>
          <p:cNvPr id="133" name="Google Shape;133;p26"/>
          <p:cNvPicPr preferRelativeResize="0"/>
          <p:nvPr/>
        </p:nvPicPr>
        <p:blipFill>
          <a:blip r:embed="rId4">
            <a:alphaModFix/>
          </a:blip>
          <a:stretch>
            <a:fillRect/>
          </a:stretch>
        </p:blipFill>
        <p:spPr>
          <a:xfrm>
            <a:off x="6117300" y="1281313"/>
            <a:ext cx="2381250" cy="214312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33"/>
                                        </p:tgtEl>
                                        <p:attrNameLst>
                                          <p:attrName>style.visibility</p:attrName>
                                        </p:attrNameLst>
                                      </p:cBhvr>
                                      <p:to>
                                        <p:strVal val="visible"/>
                                      </p:to>
                                    </p:set>
                                    <p:animEffect transition="in" filter="fade">
                                      <p:cBhvr>
                                        <p:cTn id="7" dur="2000"/>
                                        <p:tgtEl>
                                          <p:spTgt spid="133"/>
                                        </p:tgtEl>
                                      </p:cBhvr>
                                    </p:animEffect>
                                    <p:anim calcmode="lin" valueType="num">
                                      <p:cBhvr>
                                        <p:cTn id="8" dur="2000" fill="hold"/>
                                        <p:tgtEl>
                                          <p:spTgt spid="133"/>
                                        </p:tgtEl>
                                        <p:attrNameLst>
                                          <p:attrName>ppt_w</p:attrName>
                                        </p:attrNameLst>
                                      </p:cBhvr>
                                      <p:tavLst>
                                        <p:tav tm="0" fmla="#ppt_w*sin(2.5*pi*$)">
                                          <p:val>
                                            <p:fltVal val="0"/>
                                          </p:val>
                                        </p:tav>
                                        <p:tav tm="100000">
                                          <p:val>
                                            <p:fltVal val="1"/>
                                          </p:val>
                                        </p:tav>
                                      </p:tavLst>
                                    </p:anim>
                                    <p:anim calcmode="lin" valueType="num">
                                      <p:cBhvr>
                                        <p:cTn id="9" dur="2000" fill="hold"/>
                                        <p:tgtEl>
                                          <p:spTgt spid="13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pt-BR"/>
              <a:t>Trigonometria Circular vs Trigonometria Hiperbólica </a:t>
            </a:r>
            <a:endParaRPr/>
          </a:p>
        </p:txBody>
      </p:sp>
      <mc:AlternateContent xmlns:mc="http://schemas.openxmlformats.org/markup-compatibility/2006" xmlns:a14="http://schemas.microsoft.com/office/drawing/2010/main">
        <mc:Choice Requires="a14">
          <p:sp>
            <p:nvSpPr>
              <p:cNvPr id="139" name="Google Shape;139;p27"/>
              <p:cNvSpPr txBox="1">
                <a:spLocks noGrp="1"/>
              </p:cNvSpPr>
              <p:nvPr>
                <p:ph type="body"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solidFill>
                      <a:schemeClr val="dk1"/>
                    </a:solidFill>
                  </a:rPr>
                  <a:t>Características da Trigonometria Hiperbólica</a:t>
                </a:r>
              </a:p>
              <a:p>
                <a:pPr marL="0" lvl="0" indent="0" algn="l" rtl="0">
                  <a:spcBef>
                    <a:spcPts val="1200"/>
                  </a:spcBef>
                  <a:spcAft>
                    <a:spcPts val="0"/>
                  </a:spcAft>
                  <a:buNone/>
                </a:pPr>
                <a:r>
                  <a:rPr lang="pt-BR" dirty="0">
                    <a:solidFill>
                      <a:schemeClr val="dk1"/>
                    </a:solidFill>
                  </a:rPr>
                  <a:t>sendo os eixos y = </a:t>
                </a:r>
                <a14:m>
                  <m:oMath xmlns:m="http://schemas.openxmlformats.org/officeDocument/2006/math">
                    <m:r>
                      <a:rPr lang="pt-BR" i="1" dirty="0" smtClean="0">
                        <a:solidFill>
                          <a:schemeClr val="dk1"/>
                        </a:solidFill>
                        <a:latin typeface="Cambria Math" panose="02040503050406030204" pitchFamily="18" charset="0"/>
                      </a:rPr>
                      <m:t>𝑠𝑒𝑛</m:t>
                    </m:r>
                    <m:r>
                      <a:rPr lang="pt-BR" i="1" dirty="0" smtClean="0">
                        <a:solidFill>
                          <a:schemeClr val="dk1"/>
                        </a:solidFill>
                        <a:latin typeface="Cambria Math" panose="02040503050406030204" pitchFamily="18" charset="0"/>
                      </a:rPr>
                      <m:t>h</m:t>
                    </m:r>
                    <m:r>
                      <a:rPr lang="pt-BR" i="1" dirty="0">
                        <a:solidFill>
                          <a:schemeClr val="dk1"/>
                        </a:solidFill>
                        <a:latin typeface="Cambria Math" panose="02040503050406030204" pitchFamily="18" charset="0"/>
                      </a:rPr>
                      <m:t> (</m:t>
                    </m:r>
                    <m:r>
                      <a:rPr lang="pt-BR" i="1" dirty="0">
                        <a:solidFill>
                          <a:schemeClr val="dk1"/>
                        </a:solidFill>
                        <a:latin typeface="Cambria Math" panose="02040503050406030204" pitchFamily="18" charset="0"/>
                      </a:rPr>
                      <m:t>𝑡</m:t>
                    </m:r>
                    <m:r>
                      <a:rPr lang="pt-BR" i="1" dirty="0">
                        <a:solidFill>
                          <a:schemeClr val="dk1"/>
                        </a:solidFill>
                        <a:latin typeface="Cambria Math" panose="02040503050406030204" pitchFamily="18" charset="0"/>
                      </a:rPr>
                      <m:t>) </m:t>
                    </m:r>
                  </m:oMath>
                </a14:m>
                <a:r>
                  <a:rPr lang="pt-BR" dirty="0">
                    <a:solidFill>
                      <a:schemeClr val="dk1"/>
                    </a:solidFill>
                  </a:rPr>
                  <a:t>e x = </a:t>
                </a:r>
                <a14:m>
                  <m:oMath xmlns:m="http://schemas.openxmlformats.org/officeDocument/2006/math">
                    <m:r>
                      <m:rPr>
                        <m:sty m:val="p"/>
                      </m:rPr>
                      <a:rPr lang="pt-BR" i="1" dirty="0" smtClean="0">
                        <a:solidFill>
                          <a:schemeClr val="dk1"/>
                        </a:solidFill>
                        <a:latin typeface="Cambria Math" panose="02040503050406030204" pitchFamily="18" charset="0"/>
                      </a:rPr>
                      <m:t>cosh</m:t>
                    </m:r>
                    <m:r>
                      <a:rPr lang="pt-BR" i="1" dirty="0">
                        <a:solidFill>
                          <a:schemeClr val="dk1"/>
                        </a:solidFill>
                        <a:latin typeface="Cambria Math" panose="02040503050406030204" pitchFamily="18" charset="0"/>
                      </a:rPr>
                      <m:t>⁡(</m:t>
                    </m:r>
                    <m:r>
                      <a:rPr lang="pt-BR" i="1" dirty="0">
                        <a:solidFill>
                          <a:schemeClr val="dk1"/>
                        </a:solidFill>
                        <a:latin typeface="Cambria Math" panose="02040503050406030204" pitchFamily="18" charset="0"/>
                      </a:rPr>
                      <m:t>𝑡</m:t>
                    </m:r>
                    <m:r>
                      <a:rPr lang="pt-BR" i="1" dirty="0">
                        <a:solidFill>
                          <a:schemeClr val="dk1"/>
                        </a:solidFill>
                        <a:latin typeface="Cambria Math" panose="02040503050406030204" pitchFamily="18" charset="0"/>
                      </a:rPr>
                      <m:t>)</m:t>
                    </m:r>
                  </m:oMath>
                </a14:m>
                <a:endParaRPr lang="pt-BR" dirty="0">
                  <a:solidFill>
                    <a:schemeClr val="dk1"/>
                  </a:solidFill>
                </a:endParaRPr>
              </a:p>
              <a:p>
                <a:pPr marL="0" lvl="0" indent="0" algn="l" rtl="0">
                  <a:spcBef>
                    <a:spcPts val="1200"/>
                  </a:spcBef>
                  <a:spcAft>
                    <a:spcPts val="0"/>
                  </a:spcAft>
                  <a:buNone/>
                </a:pPr>
                <a:r>
                  <a:rPr lang="pt-BR" dirty="0">
                    <a:solidFill>
                      <a:schemeClr val="dk1"/>
                    </a:solidFill>
                  </a:rPr>
                  <a:t>Hipérbole unitária:</a:t>
                </a:r>
              </a:p>
              <a:p>
                <a:pPr marL="0" lvl="0" indent="0">
                  <a:spcBef>
                    <a:spcPts val="1200"/>
                  </a:spcBef>
                  <a:buNone/>
                </a:pPr>
                <a14:m>
                  <m:oMath xmlns:m="http://schemas.openxmlformats.org/officeDocument/2006/math">
                    <m:sSup>
                      <m:sSupPr>
                        <m:ctrlPr>
                          <a:rPr lang="ar-AE" i="1" dirty="0" smtClean="0">
                            <a:solidFill>
                              <a:schemeClr val="dk1"/>
                            </a:solidFill>
                            <a:latin typeface="Cambria Math" panose="02040503050406030204" pitchFamily="18" charset="0"/>
                          </a:rPr>
                        </m:ctrlPr>
                      </m:sSupPr>
                      <m:e>
                        <m:r>
                          <a:rPr lang="ar-AE" b="0" i="1" dirty="0" smtClean="0">
                            <a:solidFill>
                              <a:schemeClr val="dk1"/>
                            </a:solidFill>
                            <a:latin typeface="Cambria Math" panose="02040503050406030204" pitchFamily="18" charset="0"/>
                          </a:rPr>
                          <m:t>𝑥</m:t>
                        </m:r>
                      </m:e>
                      <m:sup>
                        <m:r>
                          <a:rPr lang="pt-BR" b="0" i="1" dirty="0" smtClean="0">
                            <a:solidFill>
                              <a:schemeClr val="dk1"/>
                            </a:solidFill>
                            <a:latin typeface="Cambria Math" panose="02040503050406030204" pitchFamily="18" charset="0"/>
                          </a:rPr>
                          <m:t>2</m:t>
                        </m:r>
                      </m:sup>
                    </m:sSup>
                    <m:r>
                      <a:rPr lang="ar-AE" i="1" dirty="0" smtClean="0">
                        <a:solidFill>
                          <a:schemeClr val="dk1"/>
                        </a:solidFill>
                        <a:latin typeface="Cambria Math" panose="02040503050406030204" pitchFamily="18" charset="0"/>
                      </a:rPr>
                      <m:t>−</m:t>
                    </m:r>
                    <m:sSup>
                      <m:sSupPr>
                        <m:ctrlPr>
                          <a:rPr lang="ar-AE" i="1" dirty="0" smtClean="0">
                            <a:solidFill>
                              <a:schemeClr val="dk1"/>
                            </a:solidFill>
                            <a:latin typeface="Cambria Math" panose="02040503050406030204" pitchFamily="18" charset="0"/>
                          </a:rPr>
                        </m:ctrlPr>
                      </m:sSupPr>
                      <m:e>
                        <m:r>
                          <a:rPr lang="pt-BR" b="0" i="1" dirty="0" smtClean="0">
                            <a:solidFill>
                              <a:schemeClr val="dk1"/>
                            </a:solidFill>
                            <a:latin typeface="Cambria Math" panose="02040503050406030204" pitchFamily="18" charset="0"/>
                          </a:rPr>
                          <m:t>𝑦</m:t>
                        </m:r>
                      </m:e>
                      <m:sup>
                        <m:r>
                          <a:rPr lang="pt-BR" b="0" i="1" dirty="0" smtClean="0">
                            <a:solidFill>
                              <a:schemeClr val="dk1"/>
                            </a:solidFill>
                            <a:latin typeface="Cambria Math" panose="02040503050406030204" pitchFamily="18" charset="0"/>
                          </a:rPr>
                          <m:t>2</m:t>
                        </m:r>
                      </m:sup>
                    </m:sSup>
                    <m:r>
                      <a:rPr lang="ar-AE" i="1" dirty="0" smtClean="0">
                        <a:solidFill>
                          <a:schemeClr val="dk1"/>
                        </a:solidFill>
                        <a:latin typeface="Cambria Math" panose="02040503050406030204" pitchFamily="18" charset="0"/>
                      </a:rPr>
                      <m:t> = </m:t>
                    </m:r>
                    <m:r>
                      <a:rPr lang="ar-AE" i="1" dirty="0" smtClean="0">
                        <a:solidFill>
                          <a:schemeClr val="dk1"/>
                        </a:solidFill>
                        <a:latin typeface="Cambria Math" panose="02040503050406030204" pitchFamily="18" charset="0"/>
                      </a:rPr>
                      <m:t>1</m:t>
                    </m:r>
                  </m:oMath>
                </a14:m>
                <a:r>
                  <a:rPr lang="pt-BR" dirty="0">
                    <a:solidFill>
                      <a:schemeClr val="dk1"/>
                    </a:solidFill>
                    <a:ea typeface="Cambria Math" panose="02040503050406030204" pitchFamily="18" charset="0"/>
                  </a:rPr>
                  <a:t> </a:t>
                </a:r>
                <a14:m>
                  <m:oMath xmlns:m="http://schemas.openxmlformats.org/officeDocument/2006/math">
                    <m:r>
                      <a:rPr lang="pt-BR" i="1" dirty="0">
                        <a:solidFill>
                          <a:schemeClr val="dk1"/>
                        </a:solidFill>
                        <a:latin typeface="Cambria Math" panose="02040503050406030204" pitchFamily="18" charset="0"/>
                        <a:ea typeface="Cambria Math" panose="02040503050406030204" pitchFamily="18" charset="0"/>
                      </a:rPr>
                      <m:t>∴ </m:t>
                    </m:r>
                    <m:r>
                      <m:rPr>
                        <m:sty m:val="p"/>
                      </m:rPr>
                      <a:rPr lang="pt-BR" i="1" dirty="0" smtClean="0">
                        <a:solidFill>
                          <a:schemeClr val="dk1"/>
                        </a:solidFill>
                        <a:latin typeface="Cambria Math" panose="02040503050406030204" pitchFamily="18" charset="0"/>
                      </a:rPr>
                      <m:t>cosh</m:t>
                    </m:r>
                    <m:r>
                      <a:rPr lang="pt-BR" i="1" dirty="0" smtClean="0">
                        <a:solidFill>
                          <a:schemeClr val="dk1"/>
                        </a:solidFill>
                        <a:latin typeface="Cambria Math" panose="02040503050406030204" pitchFamily="18" charset="0"/>
                      </a:rPr>
                      <m:t>⁡(</m:t>
                    </m:r>
                    <m:r>
                      <a:rPr lang="pt-BR" i="1" dirty="0" smtClean="0">
                        <a:solidFill>
                          <a:schemeClr val="dk1"/>
                        </a:solidFill>
                        <a:latin typeface="Cambria Math" panose="02040503050406030204" pitchFamily="18" charset="0"/>
                      </a:rPr>
                      <m:t>𝑡</m:t>
                    </m:r>
                    <m:r>
                      <a:rPr lang="pt-BR" i="1" dirty="0" smtClean="0">
                        <a:solidFill>
                          <a:schemeClr val="dk1"/>
                        </a:solidFill>
                        <a:latin typeface="Cambria Math" panose="02040503050406030204" pitchFamily="18" charset="0"/>
                      </a:rPr>
                      <m:t>) − </m:t>
                    </m:r>
                    <m:r>
                      <a:rPr lang="pt-BR" i="1" dirty="0" smtClean="0">
                        <a:solidFill>
                          <a:schemeClr val="dk1"/>
                        </a:solidFill>
                        <a:latin typeface="Cambria Math" panose="02040503050406030204" pitchFamily="18" charset="0"/>
                      </a:rPr>
                      <m:t>𝑠𝑒𝑛</m:t>
                    </m:r>
                    <m:r>
                      <a:rPr lang="pt-BR" i="1" dirty="0" smtClean="0">
                        <a:solidFill>
                          <a:schemeClr val="dk1"/>
                        </a:solidFill>
                        <a:latin typeface="Cambria Math" panose="02040503050406030204" pitchFamily="18" charset="0"/>
                      </a:rPr>
                      <m:t>h</m:t>
                    </m:r>
                    <m:r>
                      <a:rPr lang="pt-BR" i="1" dirty="0" smtClean="0">
                        <a:solidFill>
                          <a:schemeClr val="dk1"/>
                        </a:solidFill>
                        <a:latin typeface="Cambria Math" panose="02040503050406030204" pitchFamily="18" charset="0"/>
                      </a:rPr>
                      <m:t>(</m:t>
                    </m:r>
                    <m:r>
                      <a:rPr lang="pt-BR" i="1" dirty="0" smtClean="0">
                        <a:solidFill>
                          <a:schemeClr val="dk1"/>
                        </a:solidFill>
                        <a:latin typeface="Cambria Math" panose="02040503050406030204" pitchFamily="18" charset="0"/>
                      </a:rPr>
                      <m:t>𝑡</m:t>
                    </m:r>
                    <m:r>
                      <a:rPr lang="pt-BR" i="1" dirty="0" smtClean="0">
                        <a:solidFill>
                          <a:schemeClr val="dk1"/>
                        </a:solidFill>
                        <a:latin typeface="Cambria Math" panose="02040503050406030204" pitchFamily="18" charset="0"/>
                      </a:rPr>
                      <m:t>) = </m:t>
                    </m:r>
                    <m:r>
                      <a:rPr lang="pt-BR" i="1" dirty="0" smtClean="0">
                        <a:solidFill>
                          <a:schemeClr val="dk1"/>
                        </a:solidFill>
                        <a:latin typeface="Cambria Math" panose="02040503050406030204" pitchFamily="18" charset="0"/>
                      </a:rPr>
                      <m:t>1</m:t>
                    </m:r>
                    <m:r>
                      <a:rPr lang="pt-BR" i="1" dirty="0">
                        <a:latin typeface="Cambria Math" panose="02040503050406030204" pitchFamily="18" charset="0"/>
                      </a:rPr>
                      <m:t> </m:t>
                    </m:r>
                  </m:oMath>
                </a14:m>
                <a:endParaRPr lang="pt-BR" dirty="0"/>
              </a:p>
              <a:p>
                <a:pPr marL="0" lvl="0" indent="0" algn="l" rtl="0">
                  <a:spcBef>
                    <a:spcPts val="1200"/>
                  </a:spcBef>
                  <a:spcAft>
                    <a:spcPts val="0"/>
                  </a:spcAft>
                  <a:buNone/>
                </a:pPr>
                <a:r>
                  <a:rPr lang="pt-BR" dirty="0"/>
                  <a:t> </a:t>
                </a:r>
              </a:p>
              <a:p>
                <a:pPr marL="0" lvl="0" indent="0" algn="l" rtl="0">
                  <a:spcBef>
                    <a:spcPts val="1200"/>
                  </a:spcBef>
                  <a:spcAft>
                    <a:spcPts val="1200"/>
                  </a:spcAft>
                  <a:buClr>
                    <a:schemeClr val="dk1"/>
                  </a:buClr>
                  <a:buSzPts val="1100"/>
                  <a:buFont typeface="Arial"/>
                  <a:buNone/>
                </a:pPr>
                <a:endParaRPr dirty="0"/>
              </a:p>
            </p:txBody>
          </p:sp>
        </mc:Choice>
        <mc:Fallback xmlns="">
          <p:sp>
            <p:nvSpPr>
              <p:cNvPr id="139" name="Google Shape;139;p27"/>
              <p:cNvSpPr txBox="1">
                <a:spLocks noGrp="1" noRot="1" noChangeAspect="1" noMove="1" noResize="1" noEditPoints="1" noAdjustHandles="1" noChangeArrowheads="1" noChangeShapeType="1" noTextEdit="1"/>
              </p:cNvSpPr>
              <p:nvPr>
                <p:ph type="body" idx="1"/>
              </p:nvPr>
            </p:nvSpPr>
            <p:spPr>
              <a:prstGeom prst="rect">
                <a:avLst/>
              </a:prstGeom>
              <a:blipFill>
                <a:blip r:embed="rId3"/>
                <a:stretch>
                  <a:fillRect l="-286"/>
                </a:stretch>
              </a:blipFill>
            </p:spPr>
            <p:txBody>
              <a:bodyPr/>
              <a:lstStyle/>
              <a:p>
                <a:r>
                  <a:rPr lang="pt-BR">
                    <a:noFill/>
                  </a:rPr>
                  <a:t> </a:t>
                </a:r>
              </a:p>
            </p:txBody>
          </p:sp>
        </mc:Fallback>
      </mc:AlternateContent>
      <p:pic>
        <p:nvPicPr>
          <p:cNvPr id="140" name="Google Shape;140;p27"/>
          <p:cNvPicPr preferRelativeResize="0"/>
          <p:nvPr/>
        </p:nvPicPr>
        <p:blipFill>
          <a:blip r:embed="rId4">
            <a:alphaModFix/>
          </a:blip>
          <a:stretch>
            <a:fillRect/>
          </a:stretch>
        </p:blipFill>
        <p:spPr>
          <a:xfrm>
            <a:off x="5614375" y="1152463"/>
            <a:ext cx="3086100" cy="1914525"/>
          </a:xfrm>
          <a:prstGeom prst="rect">
            <a:avLst/>
          </a:prstGeom>
          <a:noFill/>
          <a:ln>
            <a:noFill/>
          </a:ln>
        </p:spPr>
      </p:pic>
      <p:pic>
        <p:nvPicPr>
          <p:cNvPr id="141" name="Google Shape;141;p27"/>
          <p:cNvPicPr preferRelativeResize="0"/>
          <p:nvPr/>
        </p:nvPicPr>
        <p:blipFill>
          <a:blip r:embed="rId5">
            <a:alphaModFix/>
          </a:blip>
          <a:stretch>
            <a:fillRect/>
          </a:stretch>
        </p:blipFill>
        <p:spPr>
          <a:xfrm>
            <a:off x="1346550" y="3066999"/>
            <a:ext cx="2526050" cy="20081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40"/>
                                        </p:tgtEl>
                                        <p:attrNameLst>
                                          <p:attrName>style.visibility</p:attrName>
                                        </p:attrNameLst>
                                      </p:cBhvr>
                                      <p:to>
                                        <p:strVal val="visible"/>
                                      </p:to>
                                    </p:set>
                                    <p:animEffect transition="in" filter="randombar(horizontal)">
                                      <p:cBhvr>
                                        <p:cTn id="7" dur="500"/>
                                        <p:tgtEl>
                                          <p:spTgt spid="14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nodeType="clickEffect">
                                  <p:stCondLst>
                                    <p:cond delay="0"/>
                                  </p:stCondLst>
                                  <p:childTnLst>
                                    <p:animScale>
                                      <p:cBhvr>
                                        <p:cTn id="11" dur="2000" fill="hold"/>
                                        <p:tgtEl>
                                          <p:spTgt spid="141"/>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8"/>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pt-BR"/>
              <a:t>Trigonometria Circular vs Trigonometria Hiperbólica </a:t>
            </a:r>
            <a:endParaRPr/>
          </a:p>
          <a:p>
            <a:pPr marL="0" lvl="0" indent="0" algn="l" rtl="0">
              <a:spcBef>
                <a:spcPts val="0"/>
              </a:spcBef>
              <a:spcAft>
                <a:spcPts val="0"/>
              </a:spcAft>
              <a:buNone/>
            </a:pPr>
            <a:endParaRPr/>
          </a:p>
        </p:txBody>
      </p:sp>
      <mc:AlternateContent xmlns:mc="http://schemas.openxmlformats.org/markup-compatibility/2006" xmlns:a14="http://schemas.microsoft.com/office/drawing/2010/main">
        <mc:Choice Requires="a14">
          <p:sp>
            <p:nvSpPr>
              <p:cNvPr id="147" name="Google Shape;147;p28"/>
              <p:cNvSpPr txBox="1">
                <a:spLocks noGrp="1"/>
              </p:cNvSpPr>
              <p:nvPr>
                <p:ph type="body" idx="1"/>
              </p:nvPr>
            </p:nvSpPr>
            <p:spPr>
              <a:xfrm>
                <a:off x="311700" y="1188825"/>
                <a:ext cx="4260300" cy="3380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solidFill>
                      <a:schemeClr val="dk1"/>
                    </a:solidFill>
                  </a:rPr>
                  <a:t>Funções Trigonometria Circular  </a:t>
                </a:r>
              </a:p>
              <a:p>
                <a:pPr marL="0" lvl="0" indent="0" algn="l" rtl="0">
                  <a:spcBef>
                    <a:spcPts val="1200"/>
                  </a:spcBef>
                  <a:spcAft>
                    <a:spcPts val="0"/>
                  </a:spcAft>
                  <a:buNone/>
                </a:pPr>
                <a:r>
                  <a:rPr lang="pt-BR" dirty="0">
                    <a:solidFill>
                      <a:schemeClr val="dk1"/>
                    </a:solidFill>
                  </a:rPr>
                  <a:t>Função: </a:t>
                </a:r>
                <a14:m>
                  <m:oMath xmlns:m="http://schemas.openxmlformats.org/officeDocument/2006/math">
                    <m:r>
                      <m:rPr>
                        <m:sty m:val="p"/>
                      </m:rPr>
                      <a:rPr lang="pt-BR" i="1" dirty="0" smtClean="0">
                        <a:solidFill>
                          <a:schemeClr val="dk1"/>
                        </a:solidFill>
                        <a:latin typeface="Cambria Math" panose="02040503050406030204" pitchFamily="18" charset="0"/>
                      </a:rPr>
                      <m:t>s</m:t>
                    </m:r>
                    <m:r>
                      <m:rPr>
                        <m:sty m:val="p"/>
                      </m:rPr>
                      <a:rPr lang="pt-BR" i="1" dirty="0" err="1" smtClean="0">
                        <a:solidFill>
                          <a:schemeClr val="dk1"/>
                        </a:solidFill>
                        <a:latin typeface="Cambria Math" panose="02040503050406030204" pitchFamily="18" charset="0"/>
                      </a:rPr>
                      <m:t>in</m:t>
                    </m:r>
                    <m:r>
                      <a:rPr lang="pt-BR" i="1" dirty="0" smtClean="0">
                        <a:solidFill>
                          <a:schemeClr val="dk1"/>
                        </a:solidFill>
                        <a:latin typeface="Cambria Math" panose="02040503050406030204" pitchFamily="18" charset="0"/>
                      </a:rPr>
                      <m:t>⁡</m:t>
                    </m:r>
                    <m:r>
                      <a:rPr lang="pt-BR" b="0" i="1" dirty="0" smtClean="0">
                        <a:solidFill>
                          <a:schemeClr val="dk1"/>
                        </a:solidFill>
                        <a:latin typeface="Cambria Math" panose="02040503050406030204" pitchFamily="18" charset="0"/>
                      </a:rPr>
                      <m:t>(</m:t>
                    </m:r>
                    <m:r>
                      <a:rPr lang="pt-BR" i="1" dirty="0">
                        <a:solidFill>
                          <a:schemeClr val="dk1"/>
                        </a:solidFill>
                        <a:latin typeface="Cambria Math" panose="02040503050406030204" pitchFamily="18" charset="0"/>
                      </a:rPr>
                      <m:t>𝑥</m:t>
                    </m:r>
                    <m:r>
                      <a:rPr lang="pt-BR" b="0" i="1" dirty="0" smtClean="0">
                        <a:solidFill>
                          <a:schemeClr val="dk1"/>
                        </a:solidFill>
                        <a:latin typeface="Cambria Math" panose="02040503050406030204" pitchFamily="18" charset="0"/>
                      </a:rPr>
                      <m:t>)</m:t>
                    </m:r>
                  </m:oMath>
                </a14:m>
                <a:endParaRPr lang="pt-BR" dirty="0">
                  <a:solidFill>
                    <a:schemeClr val="dk1"/>
                  </a:solidFill>
                </a:endParaRPr>
              </a:p>
              <a:p>
                <a:pPr marL="0" indent="0">
                  <a:spcBef>
                    <a:spcPts val="1200"/>
                  </a:spcBef>
                  <a:buNone/>
                </a:pPr>
                <a:r>
                  <a:rPr lang="pt-BR" dirty="0">
                    <a:solidFill>
                      <a:schemeClr val="dk1"/>
                    </a:solidFill>
                  </a:rPr>
                  <a:t>Domínio: </a:t>
                </a:r>
                <a14:m>
                  <m:oMath xmlns:m="http://schemas.openxmlformats.org/officeDocument/2006/math">
                    <m:r>
                      <a:rPr lang="pt-BR" i="1" smtClean="0">
                        <a:solidFill>
                          <a:schemeClr val="dk1"/>
                        </a:solidFill>
                        <a:latin typeface="Cambria Math" panose="02040503050406030204" pitchFamily="18" charset="0"/>
                        <a:ea typeface="Cambria Math" panose="02040503050406030204" pitchFamily="18" charset="0"/>
                      </a:rPr>
                      <m:t>ℝ</m:t>
                    </m:r>
                  </m:oMath>
                </a14:m>
                <a:endParaRPr lang="pt-BR" dirty="0">
                  <a:solidFill>
                    <a:schemeClr val="dk1"/>
                  </a:solidFill>
                </a:endParaRPr>
              </a:p>
              <a:p>
                <a:pPr marL="0" lvl="0" indent="0" algn="l" rtl="0">
                  <a:spcBef>
                    <a:spcPts val="1200"/>
                  </a:spcBef>
                  <a:spcAft>
                    <a:spcPts val="1200"/>
                  </a:spcAft>
                  <a:buNone/>
                </a:pPr>
                <a:r>
                  <a:rPr lang="pt-BR" dirty="0">
                    <a:solidFill>
                      <a:schemeClr val="dk1"/>
                    </a:solidFill>
                  </a:rPr>
                  <a:t>Imagem: [-1;1] </a:t>
                </a:r>
                <a:endParaRPr dirty="0">
                  <a:solidFill>
                    <a:schemeClr val="dk1"/>
                  </a:solidFill>
                </a:endParaRPr>
              </a:p>
            </p:txBody>
          </p:sp>
        </mc:Choice>
        <mc:Fallback xmlns="">
          <p:sp>
            <p:nvSpPr>
              <p:cNvPr id="147" name="Google Shape;147;p28"/>
              <p:cNvSpPr txBox="1">
                <a:spLocks noGrp="1" noRot="1" noChangeAspect="1" noMove="1" noResize="1" noEditPoints="1" noAdjustHandles="1" noChangeArrowheads="1" noChangeShapeType="1" noTextEdit="1"/>
              </p:cNvSpPr>
              <p:nvPr>
                <p:ph type="body" idx="1"/>
              </p:nvPr>
            </p:nvSpPr>
            <p:spPr>
              <a:xfrm>
                <a:off x="311700" y="1188825"/>
                <a:ext cx="4260300" cy="3380100"/>
              </a:xfrm>
              <a:prstGeom prst="rect">
                <a:avLst/>
              </a:prstGeom>
              <a:blipFill>
                <a:blip r:embed="rId3"/>
                <a:stretch>
                  <a:fillRect l="-572"/>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148" name="Google Shape;148;p28"/>
              <p:cNvSpPr txBox="1">
                <a:spLocks noGrp="1"/>
              </p:cNvSpPr>
              <p:nvPr>
                <p:ph type="body" idx="4294967295"/>
              </p:nvPr>
            </p:nvSpPr>
            <p:spPr>
              <a:xfrm>
                <a:off x="4730750" y="1189038"/>
                <a:ext cx="4413250" cy="3844925"/>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solidFill>
                      <a:schemeClr val="dk1"/>
                    </a:solidFill>
                  </a:rPr>
                  <a:t>Funções Trigonometria Hiperbólica</a:t>
                </a:r>
              </a:p>
              <a:p>
                <a:pPr marL="0" lvl="0" indent="0" algn="l" rtl="0">
                  <a:spcBef>
                    <a:spcPts val="1200"/>
                  </a:spcBef>
                  <a:spcAft>
                    <a:spcPts val="0"/>
                  </a:spcAft>
                  <a:buClr>
                    <a:schemeClr val="dk1"/>
                  </a:buClr>
                  <a:buSzPts val="1100"/>
                  <a:buFont typeface="Arial"/>
                  <a:buNone/>
                </a:pPr>
                <a:r>
                  <a:rPr lang="pt-BR" dirty="0">
                    <a:solidFill>
                      <a:schemeClr val="dk1"/>
                    </a:solidFill>
                  </a:rPr>
                  <a:t>Função: </a:t>
                </a:r>
                <a14:m>
                  <m:oMath xmlns:m="http://schemas.openxmlformats.org/officeDocument/2006/math">
                    <m:r>
                      <m:rPr>
                        <m:sty m:val="p"/>
                      </m:rPr>
                      <a:rPr lang="pt-BR" i="1" dirty="0" smtClean="0">
                        <a:solidFill>
                          <a:schemeClr val="dk1"/>
                        </a:solidFill>
                        <a:latin typeface="Cambria Math" panose="02040503050406030204" pitchFamily="18" charset="0"/>
                      </a:rPr>
                      <m:t>si</m:t>
                    </m:r>
                    <m:r>
                      <m:rPr>
                        <m:sty m:val="p"/>
                      </m:rPr>
                      <a:rPr lang="pt-BR" i="1" dirty="0" err="1">
                        <a:solidFill>
                          <a:schemeClr val="dk1"/>
                        </a:solidFill>
                        <a:latin typeface="Cambria Math" panose="02040503050406030204" pitchFamily="18" charset="0"/>
                      </a:rPr>
                      <m:t>n</m:t>
                    </m:r>
                    <m:r>
                      <m:rPr>
                        <m:sty m:val="p"/>
                      </m:rPr>
                      <a:rPr lang="pt-BR" i="1" dirty="0" err="1" smtClean="0">
                        <a:solidFill>
                          <a:schemeClr val="dk1"/>
                        </a:solidFill>
                        <a:latin typeface="Cambria Math" panose="02040503050406030204" pitchFamily="18" charset="0"/>
                      </a:rPr>
                      <m:t>h</m:t>
                    </m:r>
                    <m:r>
                      <a:rPr lang="pt-BR" i="1" dirty="0" smtClean="0">
                        <a:solidFill>
                          <a:schemeClr val="dk1"/>
                        </a:solidFill>
                        <a:latin typeface="Cambria Math" panose="02040503050406030204" pitchFamily="18" charset="0"/>
                      </a:rPr>
                      <m:t>⁡</m:t>
                    </m:r>
                    <m:r>
                      <a:rPr lang="pt-BR" b="0" i="1" dirty="0" smtClean="0">
                        <a:solidFill>
                          <a:schemeClr val="dk1"/>
                        </a:solidFill>
                        <a:latin typeface="Cambria Math" panose="02040503050406030204" pitchFamily="18" charset="0"/>
                      </a:rPr>
                      <m:t>(</m:t>
                    </m:r>
                    <m:r>
                      <a:rPr lang="pt-BR" i="1" dirty="0">
                        <a:solidFill>
                          <a:schemeClr val="dk1"/>
                        </a:solidFill>
                        <a:latin typeface="Cambria Math" panose="02040503050406030204" pitchFamily="18" charset="0"/>
                      </a:rPr>
                      <m:t>𝑥</m:t>
                    </m:r>
                    <m:r>
                      <a:rPr lang="pt-BR" b="0" i="1" dirty="0" smtClean="0">
                        <a:solidFill>
                          <a:schemeClr val="dk1"/>
                        </a:solidFill>
                        <a:latin typeface="Cambria Math" panose="02040503050406030204" pitchFamily="18" charset="0"/>
                      </a:rPr>
                      <m:t>)</m:t>
                    </m:r>
                  </m:oMath>
                </a14:m>
                <a:endParaRPr lang="pt-BR" dirty="0">
                  <a:solidFill>
                    <a:schemeClr val="dk1"/>
                  </a:solidFill>
                </a:endParaRPr>
              </a:p>
              <a:p>
                <a:pPr marL="0" indent="0">
                  <a:spcBef>
                    <a:spcPts val="1200"/>
                  </a:spcBef>
                  <a:buClr>
                    <a:schemeClr val="dk1"/>
                  </a:buClr>
                  <a:buSzPts val="1100"/>
                  <a:buNone/>
                </a:pPr>
                <a:r>
                  <a:rPr lang="pt-BR" dirty="0">
                    <a:solidFill>
                      <a:schemeClr val="dk1"/>
                    </a:solidFill>
                  </a:rPr>
                  <a:t>Domínio: </a:t>
                </a:r>
                <a14:m>
                  <m:oMath xmlns:m="http://schemas.openxmlformats.org/officeDocument/2006/math">
                    <m:r>
                      <a:rPr lang="pt-BR" i="1" smtClean="0">
                        <a:solidFill>
                          <a:schemeClr val="dk1"/>
                        </a:solidFill>
                        <a:latin typeface="Cambria Math" panose="02040503050406030204" pitchFamily="18" charset="0"/>
                        <a:ea typeface="Cambria Math" panose="02040503050406030204" pitchFamily="18" charset="0"/>
                      </a:rPr>
                      <m:t>ℝ</m:t>
                    </m:r>
                  </m:oMath>
                </a14:m>
                <a:endParaRPr lang="pt-BR" dirty="0">
                  <a:solidFill>
                    <a:schemeClr val="dk1"/>
                  </a:solidFill>
                </a:endParaRPr>
              </a:p>
              <a:p>
                <a:pPr marL="0" indent="0">
                  <a:spcBef>
                    <a:spcPts val="1200"/>
                  </a:spcBef>
                  <a:buNone/>
                </a:pPr>
                <a:r>
                  <a:rPr lang="pt-BR" dirty="0">
                    <a:solidFill>
                      <a:schemeClr val="dk1"/>
                    </a:solidFill>
                  </a:rPr>
                  <a:t>Imagem: </a:t>
                </a:r>
                <a14:m>
                  <m:oMath xmlns:m="http://schemas.openxmlformats.org/officeDocument/2006/math">
                    <m:r>
                      <a:rPr lang="pt-BR" i="1" smtClean="0">
                        <a:solidFill>
                          <a:schemeClr val="dk1"/>
                        </a:solidFill>
                        <a:latin typeface="Cambria Math" panose="02040503050406030204" pitchFamily="18" charset="0"/>
                        <a:ea typeface="Cambria Math" panose="02040503050406030204" pitchFamily="18" charset="0"/>
                      </a:rPr>
                      <m:t>ℝ</m:t>
                    </m:r>
                  </m:oMath>
                </a14:m>
                <a:endParaRPr lang="pt-BR" dirty="0">
                  <a:solidFill>
                    <a:schemeClr val="dk1"/>
                  </a:solidFill>
                </a:endParaRPr>
              </a:p>
              <a:p>
                <a:pPr marL="0" lvl="0" indent="0" algn="l" rtl="0">
                  <a:spcBef>
                    <a:spcPts val="1200"/>
                  </a:spcBef>
                  <a:spcAft>
                    <a:spcPts val="0"/>
                  </a:spcAft>
                  <a:buNone/>
                </a:pPr>
                <a:endParaRPr lang="pt-BR" dirty="0">
                  <a:solidFill>
                    <a:schemeClr val="dk1"/>
                  </a:solidFill>
                </a:endParaRPr>
              </a:p>
              <a:p>
                <a:pPr marL="0" lvl="0" indent="0" algn="l" rtl="0">
                  <a:spcBef>
                    <a:spcPts val="1200"/>
                  </a:spcBef>
                  <a:spcAft>
                    <a:spcPts val="1200"/>
                  </a:spcAft>
                  <a:buClr>
                    <a:schemeClr val="dk1"/>
                  </a:buClr>
                  <a:buSzPts val="1100"/>
                  <a:buFont typeface="Arial"/>
                  <a:buNone/>
                </a:pPr>
                <a:endParaRPr dirty="0"/>
              </a:p>
            </p:txBody>
          </p:sp>
        </mc:Choice>
        <mc:Fallback xmlns="">
          <p:sp>
            <p:nvSpPr>
              <p:cNvPr id="148" name="Google Shape;148;p28"/>
              <p:cNvSpPr txBox="1">
                <a:spLocks noGrp="1" noRot="1" noChangeAspect="1" noMove="1" noResize="1" noEditPoints="1" noAdjustHandles="1" noChangeArrowheads="1" noChangeShapeType="1" noTextEdit="1"/>
              </p:cNvSpPr>
              <p:nvPr>
                <p:ph type="body" idx="4294967295"/>
              </p:nvPr>
            </p:nvSpPr>
            <p:spPr>
              <a:xfrm>
                <a:off x="4730750" y="1189038"/>
                <a:ext cx="4413250" cy="3844925"/>
              </a:xfrm>
              <a:prstGeom prst="rect">
                <a:avLst/>
              </a:prstGeom>
              <a:blipFill>
                <a:blip r:embed="rId4"/>
                <a:stretch>
                  <a:fillRect l="-552"/>
                </a:stretch>
              </a:blipFill>
            </p:spPr>
            <p:txBody>
              <a:bodyPr/>
              <a:lstStyle/>
              <a:p>
                <a:r>
                  <a:rPr lang="pt-BR">
                    <a:noFill/>
                  </a:rPr>
                  <a:t> </a:t>
                </a:r>
              </a:p>
            </p:txBody>
          </p:sp>
        </mc:Fallback>
      </mc:AlternateContent>
      <p:pic>
        <p:nvPicPr>
          <p:cNvPr id="149" name="Google Shape;149;p28"/>
          <p:cNvPicPr preferRelativeResize="0"/>
          <p:nvPr/>
        </p:nvPicPr>
        <p:blipFill>
          <a:blip r:embed="rId5">
            <a:alphaModFix/>
          </a:blip>
          <a:stretch>
            <a:fillRect/>
          </a:stretch>
        </p:blipFill>
        <p:spPr>
          <a:xfrm>
            <a:off x="5994675" y="2571750"/>
            <a:ext cx="2725485" cy="2325550"/>
          </a:xfrm>
          <a:prstGeom prst="rect">
            <a:avLst/>
          </a:prstGeom>
          <a:noFill/>
          <a:ln>
            <a:noFill/>
          </a:ln>
        </p:spPr>
      </p:pic>
      <p:pic>
        <p:nvPicPr>
          <p:cNvPr id="150" name="Google Shape;150;p28"/>
          <p:cNvPicPr preferRelativeResize="0"/>
          <p:nvPr/>
        </p:nvPicPr>
        <p:blipFill>
          <a:blip r:embed="rId6">
            <a:alphaModFix/>
          </a:blip>
          <a:stretch>
            <a:fillRect/>
          </a:stretch>
        </p:blipFill>
        <p:spPr>
          <a:xfrm>
            <a:off x="146850" y="3354250"/>
            <a:ext cx="4148524" cy="1543050"/>
          </a:xfrm>
          <a:prstGeom prst="rect">
            <a:avLst/>
          </a:prstGeom>
          <a:noFill/>
          <a:ln>
            <a:noFill/>
          </a:ln>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50"/>
                                        </p:tgtEl>
                                        <p:attrNameLst>
                                          <p:attrName>style.visibility</p:attrName>
                                        </p:attrNameLst>
                                      </p:cBhvr>
                                      <p:to>
                                        <p:strVal val="visible"/>
                                      </p:to>
                                    </p:set>
                                    <p:animEffect transition="in" filter="circle(in)">
                                      <p:cBhvr>
                                        <p:cTn id="7" dur="2000"/>
                                        <p:tgtEl>
                                          <p:spTgt spid="150"/>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149"/>
                                        </p:tgtEl>
                                        <p:attrNameLst>
                                          <p:attrName>style.visibility</p:attrName>
                                        </p:attrNameLst>
                                      </p:cBhvr>
                                      <p:to>
                                        <p:strVal val="visible"/>
                                      </p:to>
                                    </p:set>
                                    <p:anim calcmode="lin" valueType="num">
                                      <p:cBhvr>
                                        <p:cTn id="12" dur="1000" fill="hold"/>
                                        <p:tgtEl>
                                          <p:spTgt spid="149"/>
                                        </p:tgtEl>
                                        <p:attrNameLst>
                                          <p:attrName>ppt_w</p:attrName>
                                        </p:attrNameLst>
                                      </p:cBhvr>
                                      <p:tavLst>
                                        <p:tav tm="0">
                                          <p:val>
                                            <p:fltVal val="0"/>
                                          </p:val>
                                        </p:tav>
                                        <p:tav tm="100000">
                                          <p:val>
                                            <p:strVal val="#ppt_w"/>
                                          </p:val>
                                        </p:tav>
                                      </p:tavLst>
                                    </p:anim>
                                    <p:anim calcmode="lin" valueType="num">
                                      <p:cBhvr>
                                        <p:cTn id="13" dur="1000" fill="hold"/>
                                        <p:tgtEl>
                                          <p:spTgt spid="149"/>
                                        </p:tgtEl>
                                        <p:attrNameLst>
                                          <p:attrName>ppt_h</p:attrName>
                                        </p:attrNameLst>
                                      </p:cBhvr>
                                      <p:tavLst>
                                        <p:tav tm="0">
                                          <p:val>
                                            <p:fltVal val="0"/>
                                          </p:val>
                                        </p:tav>
                                        <p:tav tm="100000">
                                          <p:val>
                                            <p:strVal val="#ppt_h"/>
                                          </p:val>
                                        </p:tav>
                                      </p:tavLst>
                                    </p:anim>
                                    <p:anim calcmode="lin" valueType="num">
                                      <p:cBhvr>
                                        <p:cTn id="14" dur="1000" fill="hold"/>
                                        <p:tgtEl>
                                          <p:spTgt spid="149"/>
                                        </p:tgtEl>
                                        <p:attrNameLst>
                                          <p:attrName>style.rotation</p:attrName>
                                        </p:attrNameLst>
                                      </p:cBhvr>
                                      <p:tavLst>
                                        <p:tav tm="0">
                                          <p:val>
                                            <p:fltVal val="90"/>
                                          </p:val>
                                        </p:tav>
                                        <p:tav tm="100000">
                                          <p:val>
                                            <p:fltVal val="0"/>
                                          </p:val>
                                        </p:tav>
                                      </p:tavLst>
                                    </p:anim>
                                    <p:animEffect transition="in" filter="fade">
                                      <p:cBhvr>
                                        <p:cTn id="15" dur="1000"/>
                                        <p:tgtEl>
                                          <p:spTgt spid="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9"/>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pt-BR"/>
              <a:t>Trigonometria Circular vs Trigonometria Hiperbólica </a:t>
            </a:r>
            <a:endParaRPr/>
          </a:p>
          <a:p>
            <a:pPr marL="0" lvl="0" indent="0" algn="l" rtl="0">
              <a:spcBef>
                <a:spcPts val="0"/>
              </a:spcBef>
              <a:spcAft>
                <a:spcPts val="0"/>
              </a:spcAft>
              <a:buNone/>
            </a:pPr>
            <a:endParaRPr/>
          </a:p>
        </p:txBody>
      </p:sp>
      <mc:AlternateContent xmlns:mc="http://schemas.openxmlformats.org/markup-compatibility/2006" xmlns:a14="http://schemas.microsoft.com/office/drawing/2010/main">
        <mc:Choice Requires="a14">
          <p:sp>
            <p:nvSpPr>
              <p:cNvPr id="156" name="Google Shape;156;p29"/>
              <p:cNvSpPr txBox="1">
                <a:spLocks noGrp="1"/>
              </p:cNvSpPr>
              <p:nvPr>
                <p:ph type="body" idx="1"/>
              </p:nvPr>
            </p:nvSpPr>
            <p:spPr>
              <a:xfrm>
                <a:off x="311700" y="1188825"/>
                <a:ext cx="4260300" cy="3763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solidFill>
                      <a:schemeClr val="dk1"/>
                    </a:solidFill>
                  </a:rPr>
                  <a:t>Funções Trigonometria Circular  </a:t>
                </a:r>
              </a:p>
              <a:p>
                <a:pPr marL="0" lvl="0" indent="0" algn="l" rtl="0">
                  <a:spcBef>
                    <a:spcPts val="1200"/>
                  </a:spcBef>
                  <a:spcAft>
                    <a:spcPts val="0"/>
                  </a:spcAft>
                  <a:buNone/>
                </a:pPr>
                <a:r>
                  <a:rPr lang="pt-BR" dirty="0">
                    <a:solidFill>
                      <a:schemeClr val="dk1"/>
                    </a:solidFill>
                  </a:rPr>
                  <a:t>Função: </a:t>
                </a:r>
                <a14:m>
                  <m:oMath xmlns:m="http://schemas.openxmlformats.org/officeDocument/2006/math">
                    <m:r>
                      <m:rPr>
                        <m:sty m:val="p"/>
                      </m:rPr>
                      <a:rPr lang="pt-BR" i="1" dirty="0" smtClean="0">
                        <a:solidFill>
                          <a:schemeClr val="dk1"/>
                        </a:solidFill>
                        <a:latin typeface="Cambria Math" panose="02040503050406030204" pitchFamily="18" charset="0"/>
                      </a:rPr>
                      <m:t>cos</m:t>
                    </m:r>
                    <m:r>
                      <a:rPr lang="pt-BR" i="1" dirty="0" smtClean="0">
                        <a:solidFill>
                          <a:schemeClr val="dk1"/>
                        </a:solidFill>
                        <a:latin typeface="Cambria Math" panose="02040503050406030204" pitchFamily="18" charset="0"/>
                      </a:rPr>
                      <m:t>⁡(</m:t>
                    </m:r>
                    <m:r>
                      <a:rPr lang="pt-BR" i="1" dirty="0" smtClean="0">
                        <a:solidFill>
                          <a:schemeClr val="dk1"/>
                        </a:solidFill>
                        <a:latin typeface="Cambria Math" panose="02040503050406030204" pitchFamily="18" charset="0"/>
                      </a:rPr>
                      <m:t>𝑥</m:t>
                    </m:r>
                    <m:r>
                      <a:rPr lang="pt-BR" b="0" i="1" dirty="0" smtClean="0">
                        <a:solidFill>
                          <a:schemeClr val="dk1"/>
                        </a:solidFill>
                        <a:latin typeface="Cambria Math" panose="02040503050406030204" pitchFamily="18" charset="0"/>
                      </a:rPr>
                      <m:t>)</m:t>
                    </m:r>
                  </m:oMath>
                </a14:m>
                <a:endParaRPr lang="pt-BR" dirty="0">
                  <a:solidFill>
                    <a:schemeClr val="dk1"/>
                  </a:solidFill>
                </a:endParaRPr>
              </a:p>
              <a:p>
                <a:pPr marL="0" indent="0">
                  <a:spcBef>
                    <a:spcPts val="1200"/>
                  </a:spcBef>
                  <a:buNone/>
                </a:pPr>
                <a:r>
                  <a:rPr lang="pt-BR" dirty="0">
                    <a:solidFill>
                      <a:schemeClr val="dk1"/>
                    </a:solidFill>
                  </a:rPr>
                  <a:t>Domínio: </a:t>
                </a:r>
                <a14:m>
                  <m:oMath xmlns:m="http://schemas.openxmlformats.org/officeDocument/2006/math">
                    <m:r>
                      <a:rPr lang="pt-BR" i="1" smtClean="0">
                        <a:solidFill>
                          <a:schemeClr val="dk1"/>
                        </a:solidFill>
                        <a:latin typeface="Cambria Math" panose="02040503050406030204" pitchFamily="18" charset="0"/>
                        <a:ea typeface="Cambria Math" panose="02040503050406030204" pitchFamily="18" charset="0"/>
                      </a:rPr>
                      <m:t>ℝ</m:t>
                    </m:r>
                  </m:oMath>
                </a14:m>
                <a:endParaRPr lang="pt-BR" dirty="0">
                  <a:solidFill>
                    <a:schemeClr val="dk1"/>
                  </a:solidFill>
                </a:endParaRPr>
              </a:p>
              <a:p>
                <a:pPr marL="0" lvl="0" indent="0" algn="l" rtl="0">
                  <a:spcBef>
                    <a:spcPts val="1200"/>
                  </a:spcBef>
                  <a:spcAft>
                    <a:spcPts val="1200"/>
                  </a:spcAft>
                  <a:buNone/>
                </a:pPr>
                <a:r>
                  <a:rPr lang="pt-BR" dirty="0">
                    <a:solidFill>
                      <a:schemeClr val="dk1"/>
                    </a:solidFill>
                  </a:rPr>
                  <a:t>Imagem: [-1;1] </a:t>
                </a:r>
                <a:endParaRPr dirty="0">
                  <a:solidFill>
                    <a:schemeClr val="dk1"/>
                  </a:solidFill>
                </a:endParaRPr>
              </a:p>
            </p:txBody>
          </p:sp>
        </mc:Choice>
        <mc:Fallback xmlns="">
          <p:sp>
            <p:nvSpPr>
              <p:cNvPr id="156" name="Google Shape;156;p29"/>
              <p:cNvSpPr txBox="1">
                <a:spLocks noGrp="1" noRot="1" noChangeAspect="1" noMove="1" noResize="1" noEditPoints="1" noAdjustHandles="1" noChangeArrowheads="1" noChangeShapeType="1" noTextEdit="1"/>
              </p:cNvSpPr>
              <p:nvPr>
                <p:ph type="body" idx="1"/>
              </p:nvPr>
            </p:nvSpPr>
            <p:spPr>
              <a:xfrm>
                <a:off x="311700" y="1188825"/>
                <a:ext cx="4260300" cy="3763200"/>
              </a:xfrm>
              <a:prstGeom prst="rect">
                <a:avLst/>
              </a:prstGeom>
              <a:blipFill>
                <a:blip r:embed="rId3"/>
                <a:stretch>
                  <a:fillRect l="-572"/>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157" name="Google Shape;157;p29"/>
              <p:cNvSpPr txBox="1">
                <a:spLocks noGrp="1"/>
              </p:cNvSpPr>
              <p:nvPr>
                <p:ph type="body" idx="4294967295"/>
              </p:nvPr>
            </p:nvSpPr>
            <p:spPr>
              <a:xfrm>
                <a:off x="4730750" y="1189038"/>
                <a:ext cx="4413250" cy="3459162"/>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solidFill>
                      <a:schemeClr val="dk1"/>
                    </a:solidFill>
                  </a:rPr>
                  <a:t>Funções Trigonometria Hiperbólica</a:t>
                </a:r>
              </a:p>
              <a:p>
                <a:pPr marL="0" lvl="0" indent="0" algn="l" rtl="0">
                  <a:spcBef>
                    <a:spcPts val="1200"/>
                  </a:spcBef>
                  <a:spcAft>
                    <a:spcPts val="0"/>
                  </a:spcAft>
                  <a:buNone/>
                </a:pPr>
                <a:r>
                  <a:rPr lang="pt-BR" dirty="0">
                    <a:solidFill>
                      <a:schemeClr val="dk1"/>
                    </a:solidFill>
                  </a:rPr>
                  <a:t>Função: </a:t>
                </a:r>
                <a14:m>
                  <m:oMath xmlns:m="http://schemas.openxmlformats.org/officeDocument/2006/math">
                    <m:r>
                      <m:rPr>
                        <m:sty m:val="p"/>
                      </m:rPr>
                      <a:rPr lang="pt-BR" i="1" dirty="0" smtClean="0">
                        <a:solidFill>
                          <a:schemeClr val="dk1"/>
                        </a:solidFill>
                        <a:latin typeface="Cambria Math" panose="02040503050406030204" pitchFamily="18" charset="0"/>
                      </a:rPr>
                      <m:t>cosh</m:t>
                    </m:r>
                    <m:r>
                      <a:rPr lang="pt-BR" i="1" dirty="0">
                        <a:solidFill>
                          <a:schemeClr val="dk1"/>
                        </a:solidFill>
                        <a:latin typeface="Cambria Math" panose="02040503050406030204" pitchFamily="18" charset="0"/>
                      </a:rPr>
                      <m:t>⁡</m:t>
                    </m:r>
                    <m:r>
                      <a:rPr lang="pt-BR" b="0" i="1" dirty="0" smtClean="0">
                        <a:solidFill>
                          <a:schemeClr val="dk1"/>
                        </a:solidFill>
                        <a:latin typeface="Cambria Math" panose="02040503050406030204" pitchFamily="18" charset="0"/>
                      </a:rPr>
                      <m:t>(</m:t>
                    </m:r>
                    <m:r>
                      <a:rPr lang="pt-BR" i="1" dirty="0">
                        <a:solidFill>
                          <a:schemeClr val="dk1"/>
                        </a:solidFill>
                        <a:latin typeface="Cambria Math" panose="02040503050406030204" pitchFamily="18" charset="0"/>
                      </a:rPr>
                      <m:t>𝑥</m:t>
                    </m:r>
                    <m:r>
                      <a:rPr lang="pt-BR" b="0" i="1" dirty="0" smtClean="0">
                        <a:solidFill>
                          <a:schemeClr val="dk1"/>
                        </a:solidFill>
                        <a:latin typeface="Cambria Math" panose="02040503050406030204" pitchFamily="18" charset="0"/>
                      </a:rPr>
                      <m:t>)</m:t>
                    </m:r>
                  </m:oMath>
                </a14:m>
                <a:endParaRPr lang="pt-BR" dirty="0">
                  <a:solidFill>
                    <a:schemeClr val="dk1"/>
                  </a:solidFill>
                </a:endParaRPr>
              </a:p>
              <a:p>
                <a:pPr marL="0" lvl="0" indent="0" algn="l" rtl="0">
                  <a:spcBef>
                    <a:spcPts val="1200"/>
                  </a:spcBef>
                  <a:spcAft>
                    <a:spcPts val="0"/>
                  </a:spcAft>
                  <a:buNone/>
                </a:pPr>
                <a:r>
                  <a:rPr lang="pt-BR" dirty="0">
                    <a:solidFill>
                      <a:schemeClr val="dk1"/>
                    </a:solidFill>
                  </a:rPr>
                  <a:t>Domínio: </a:t>
                </a:r>
                <a14:m>
                  <m:oMath xmlns:m="http://schemas.openxmlformats.org/officeDocument/2006/math">
                    <m:r>
                      <a:rPr lang="pt-BR" i="1" smtClean="0">
                        <a:solidFill>
                          <a:schemeClr val="dk1"/>
                        </a:solidFill>
                        <a:latin typeface="Cambria Math" panose="02040503050406030204" pitchFamily="18" charset="0"/>
                        <a:ea typeface="Cambria Math" panose="02040503050406030204" pitchFamily="18" charset="0"/>
                      </a:rPr>
                      <m:t>ℝ</m:t>
                    </m:r>
                  </m:oMath>
                </a14:m>
                <a:endParaRPr lang="pt-BR" dirty="0">
                  <a:solidFill>
                    <a:schemeClr val="dk1"/>
                  </a:solidFill>
                </a:endParaRPr>
              </a:p>
              <a:p>
                <a:pPr marL="0" lvl="0" indent="0" algn="l" rtl="0">
                  <a:spcBef>
                    <a:spcPts val="1200"/>
                  </a:spcBef>
                  <a:spcAft>
                    <a:spcPts val="0"/>
                  </a:spcAft>
                  <a:buNone/>
                </a:pPr>
                <a:r>
                  <a:rPr lang="pt-BR" dirty="0">
                    <a:solidFill>
                      <a:schemeClr val="dk1"/>
                    </a:solidFill>
                  </a:rPr>
                  <a:t>Imagem: [1;+</a:t>
                </a:r>
                <a14:m>
                  <m:oMath xmlns:m="http://schemas.openxmlformats.org/officeDocument/2006/math">
                    <m:r>
                      <a:rPr lang="pt-BR" i="1">
                        <a:solidFill>
                          <a:schemeClr val="dk1"/>
                        </a:solidFill>
                        <a:latin typeface="Cambria Math" panose="02040503050406030204" pitchFamily="18" charset="0"/>
                        <a:ea typeface="Cambria Math" panose="02040503050406030204" pitchFamily="18" charset="0"/>
                      </a:rPr>
                      <m:t>∞</m:t>
                    </m:r>
                  </m:oMath>
                </a14:m>
                <a:r>
                  <a:rPr lang="pt-BR" dirty="0">
                    <a:solidFill>
                      <a:schemeClr val="dk1"/>
                    </a:solidFill>
                  </a:rPr>
                  <a:t>[ </a:t>
                </a:r>
              </a:p>
              <a:p>
                <a:pPr marL="0" lvl="0" indent="0" algn="l" rtl="0">
                  <a:spcBef>
                    <a:spcPts val="1200"/>
                  </a:spcBef>
                  <a:spcAft>
                    <a:spcPts val="1200"/>
                  </a:spcAft>
                  <a:buNone/>
                </a:pPr>
                <a:endParaRPr dirty="0"/>
              </a:p>
            </p:txBody>
          </p:sp>
        </mc:Choice>
        <mc:Fallback xmlns="">
          <p:sp>
            <p:nvSpPr>
              <p:cNvPr id="157" name="Google Shape;157;p29"/>
              <p:cNvSpPr txBox="1">
                <a:spLocks noGrp="1" noRot="1" noChangeAspect="1" noMove="1" noResize="1" noEditPoints="1" noAdjustHandles="1" noChangeArrowheads="1" noChangeShapeType="1" noTextEdit="1"/>
              </p:cNvSpPr>
              <p:nvPr>
                <p:ph type="body" idx="4294967295"/>
              </p:nvPr>
            </p:nvSpPr>
            <p:spPr>
              <a:xfrm>
                <a:off x="4730750" y="1189038"/>
                <a:ext cx="4413250" cy="3459162"/>
              </a:xfrm>
              <a:prstGeom prst="rect">
                <a:avLst/>
              </a:prstGeom>
              <a:blipFill>
                <a:blip r:embed="rId4"/>
                <a:stretch>
                  <a:fillRect l="-552"/>
                </a:stretch>
              </a:blipFill>
            </p:spPr>
            <p:txBody>
              <a:bodyPr/>
              <a:lstStyle/>
              <a:p>
                <a:r>
                  <a:rPr lang="pt-BR">
                    <a:noFill/>
                  </a:rPr>
                  <a:t> </a:t>
                </a:r>
              </a:p>
            </p:txBody>
          </p:sp>
        </mc:Fallback>
      </mc:AlternateContent>
      <p:pic>
        <p:nvPicPr>
          <p:cNvPr id="158" name="Google Shape;158;p29"/>
          <p:cNvPicPr preferRelativeResize="0"/>
          <p:nvPr/>
        </p:nvPicPr>
        <p:blipFill>
          <a:blip r:embed="rId5">
            <a:alphaModFix/>
          </a:blip>
          <a:stretch>
            <a:fillRect/>
          </a:stretch>
        </p:blipFill>
        <p:spPr>
          <a:xfrm>
            <a:off x="6538800" y="3121350"/>
            <a:ext cx="2605200" cy="2019700"/>
          </a:xfrm>
          <a:prstGeom prst="rect">
            <a:avLst/>
          </a:prstGeom>
          <a:noFill/>
          <a:ln>
            <a:noFill/>
          </a:ln>
        </p:spPr>
      </p:pic>
      <p:pic>
        <p:nvPicPr>
          <p:cNvPr id="159" name="Google Shape;159;p29"/>
          <p:cNvPicPr preferRelativeResize="0"/>
          <p:nvPr/>
        </p:nvPicPr>
        <p:blipFill>
          <a:blip r:embed="rId6">
            <a:alphaModFix/>
          </a:blip>
          <a:stretch>
            <a:fillRect/>
          </a:stretch>
        </p:blipFill>
        <p:spPr>
          <a:xfrm>
            <a:off x="217050" y="3249025"/>
            <a:ext cx="3873125" cy="1600200"/>
          </a:xfrm>
          <a:prstGeom prst="rect">
            <a:avLst/>
          </a:prstGeom>
          <a:noFill/>
          <a:ln>
            <a:noFill/>
          </a:ln>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159"/>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6" presetClass="exit" presetSubtype="32" fill="hold" nodeType="clickEffect">
                                  <p:stCondLst>
                                    <p:cond delay="0"/>
                                  </p:stCondLst>
                                  <p:childTnLst>
                                    <p:animEffect transition="out" filter="circle(out)">
                                      <p:cBhvr>
                                        <p:cTn id="10" dur="2000"/>
                                        <p:tgtEl>
                                          <p:spTgt spid="158"/>
                                        </p:tgtEl>
                                      </p:cBhvr>
                                    </p:animEffect>
                                    <p:set>
                                      <p:cBhvr>
                                        <p:cTn id="11" dur="1" fill="hold">
                                          <p:stCondLst>
                                            <p:cond delay="1999"/>
                                          </p:stCondLst>
                                        </p:cTn>
                                        <p:tgtEl>
                                          <p:spTgt spid="1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0"/>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pt-BR"/>
              <a:t>Trigonometria Circular vs Trigonometria Hiperbólica </a:t>
            </a:r>
            <a:endParaRPr/>
          </a:p>
          <a:p>
            <a:pPr marL="0" lvl="0" indent="0" algn="l" rtl="0">
              <a:spcBef>
                <a:spcPts val="0"/>
              </a:spcBef>
              <a:spcAft>
                <a:spcPts val="0"/>
              </a:spcAft>
              <a:buNone/>
            </a:pPr>
            <a:endParaRPr/>
          </a:p>
        </p:txBody>
      </p:sp>
      <mc:AlternateContent xmlns:mc="http://schemas.openxmlformats.org/markup-compatibility/2006" xmlns:a14="http://schemas.microsoft.com/office/drawing/2010/main">
        <mc:Choice Requires="a14">
          <p:sp>
            <p:nvSpPr>
              <p:cNvPr id="165" name="Google Shape;165;p30"/>
              <p:cNvSpPr txBox="1">
                <a:spLocks noGrp="1"/>
              </p:cNvSpPr>
              <p:nvPr>
                <p:ph type="body" idx="1"/>
              </p:nvPr>
            </p:nvSpPr>
            <p:spPr>
              <a:xfrm>
                <a:off x="311700" y="1188825"/>
                <a:ext cx="4260300" cy="3380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solidFill>
                      <a:schemeClr val="dk1"/>
                    </a:solidFill>
                  </a:rPr>
                  <a:t>Funções Trigonometria Circular  </a:t>
                </a:r>
              </a:p>
              <a:p>
                <a:pPr marL="0" lvl="0" indent="0" algn="l" rtl="0">
                  <a:spcBef>
                    <a:spcPts val="1200"/>
                  </a:spcBef>
                  <a:spcAft>
                    <a:spcPts val="0"/>
                  </a:spcAft>
                  <a:buNone/>
                </a:pPr>
                <a:r>
                  <a:rPr lang="pt-BR" dirty="0">
                    <a:solidFill>
                      <a:schemeClr val="dk1"/>
                    </a:solidFill>
                  </a:rPr>
                  <a:t>Função: </a:t>
                </a:r>
                <a14:m>
                  <m:oMath xmlns:m="http://schemas.openxmlformats.org/officeDocument/2006/math">
                    <m:r>
                      <m:rPr>
                        <m:sty m:val="p"/>
                      </m:rPr>
                      <a:rPr lang="pt-BR" i="1" dirty="0" smtClean="0">
                        <a:solidFill>
                          <a:schemeClr val="dk1"/>
                        </a:solidFill>
                        <a:latin typeface="Cambria Math" panose="02040503050406030204" pitchFamily="18" charset="0"/>
                      </a:rPr>
                      <m:t>tg</m:t>
                    </m:r>
                    <m:r>
                      <a:rPr lang="pt-BR" i="1" dirty="0">
                        <a:solidFill>
                          <a:schemeClr val="dk1"/>
                        </a:solidFill>
                        <a:latin typeface="Cambria Math" panose="02040503050406030204" pitchFamily="18" charset="0"/>
                      </a:rPr>
                      <m:t>⁡</m:t>
                    </m:r>
                    <m:r>
                      <a:rPr lang="pt-BR" b="0" i="1" dirty="0" smtClean="0">
                        <a:solidFill>
                          <a:schemeClr val="dk1"/>
                        </a:solidFill>
                        <a:latin typeface="Cambria Math" panose="02040503050406030204" pitchFamily="18" charset="0"/>
                      </a:rPr>
                      <m:t>(</m:t>
                    </m:r>
                    <m:r>
                      <a:rPr lang="pt-BR" i="1" dirty="0">
                        <a:solidFill>
                          <a:schemeClr val="dk1"/>
                        </a:solidFill>
                        <a:latin typeface="Cambria Math" panose="02040503050406030204" pitchFamily="18" charset="0"/>
                      </a:rPr>
                      <m:t>𝑥</m:t>
                    </m:r>
                    <m:r>
                      <a:rPr lang="pt-BR" b="0" i="1" dirty="0" smtClean="0">
                        <a:solidFill>
                          <a:schemeClr val="dk1"/>
                        </a:solidFill>
                        <a:latin typeface="Cambria Math" panose="02040503050406030204" pitchFamily="18" charset="0"/>
                      </a:rPr>
                      <m:t>)</m:t>
                    </m:r>
                  </m:oMath>
                </a14:m>
                <a:endParaRPr lang="pt-BR" dirty="0">
                  <a:solidFill>
                    <a:schemeClr val="dk1"/>
                  </a:solidFill>
                </a:endParaRPr>
              </a:p>
              <a:p>
                <a:pPr marL="0" lvl="0" indent="0">
                  <a:spcBef>
                    <a:spcPts val="1200"/>
                  </a:spcBef>
                  <a:buNone/>
                </a:pPr>
                <a:r>
                  <a:rPr lang="pt-BR" dirty="0">
                    <a:solidFill>
                      <a:schemeClr val="dk1"/>
                    </a:solidFill>
                  </a:rPr>
                  <a:t>Domínio: {x </a:t>
                </a:r>
                <a14:m>
                  <m:oMath xmlns:m="http://schemas.openxmlformats.org/officeDocument/2006/math">
                    <m:r>
                      <a:rPr lang="pt-BR" i="1" smtClean="0">
                        <a:solidFill>
                          <a:schemeClr val="dk1"/>
                        </a:solidFill>
                        <a:latin typeface="Cambria Math" panose="02040503050406030204" pitchFamily="18" charset="0"/>
                        <a:ea typeface="Cambria Math" panose="02040503050406030204" pitchFamily="18" charset="0"/>
                      </a:rPr>
                      <m:t>∈</m:t>
                    </m:r>
                  </m:oMath>
                </a14:m>
                <a:r>
                  <a:rPr lang="pt-BR" dirty="0">
                    <a:solidFill>
                      <a:schemeClr val="dk1"/>
                    </a:solidFill>
                  </a:rPr>
                  <a:t> R | </a:t>
                </a:r>
                <a14:m>
                  <m:oMath xmlns:m="http://schemas.openxmlformats.org/officeDocument/2006/math">
                    <m:r>
                      <a:rPr lang="pt-BR" b="0" i="1" smtClean="0">
                        <a:solidFill>
                          <a:schemeClr val="dk1"/>
                        </a:solidFill>
                        <a:latin typeface="Cambria Math" panose="02040503050406030204" pitchFamily="18" charset="0"/>
                      </a:rPr>
                      <m:t>𝑥</m:t>
                    </m:r>
                    <m:r>
                      <a:rPr lang="pt-BR" b="0" i="1" smtClean="0">
                        <a:solidFill>
                          <a:schemeClr val="dk1"/>
                        </a:solidFill>
                        <a:latin typeface="Cambria Math" panose="02040503050406030204" pitchFamily="18" charset="0"/>
                        <a:ea typeface="Cambria Math" panose="02040503050406030204" pitchFamily="18" charset="0"/>
                      </a:rPr>
                      <m:t>≠</m:t>
                    </m:r>
                    <m:f>
                      <m:fPr>
                        <m:ctrlPr>
                          <a:rPr lang="pt-BR" b="0" i="1" smtClean="0">
                            <a:solidFill>
                              <a:schemeClr val="dk1"/>
                            </a:solidFill>
                            <a:latin typeface="Cambria Math" panose="02040503050406030204" pitchFamily="18" charset="0"/>
                            <a:ea typeface="Cambria Math" panose="02040503050406030204" pitchFamily="18" charset="0"/>
                          </a:rPr>
                        </m:ctrlPr>
                      </m:fPr>
                      <m:num>
                        <m:r>
                          <a:rPr lang="pt-BR" b="0" i="1" smtClean="0">
                            <a:solidFill>
                              <a:schemeClr val="dk1"/>
                            </a:solidFill>
                            <a:latin typeface="Cambria Math" panose="02040503050406030204" pitchFamily="18" charset="0"/>
                            <a:ea typeface="Cambria Math" panose="02040503050406030204" pitchFamily="18" charset="0"/>
                          </a:rPr>
                          <m:t>𝜋</m:t>
                        </m:r>
                      </m:num>
                      <m:den>
                        <m:r>
                          <a:rPr lang="pt-BR" b="0" i="1" smtClean="0">
                            <a:solidFill>
                              <a:schemeClr val="dk1"/>
                            </a:solidFill>
                            <a:latin typeface="Cambria Math" panose="02040503050406030204" pitchFamily="18" charset="0"/>
                            <a:ea typeface="Cambria Math" panose="02040503050406030204" pitchFamily="18" charset="0"/>
                          </a:rPr>
                          <m:t>2</m:t>
                        </m:r>
                      </m:den>
                    </m:f>
                    <m:r>
                      <a:rPr lang="pt-BR" b="0" i="1" smtClean="0">
                        <a:solidFill>
                          <a:schemeClr val="dk1"/>
                        </a:solidFill>
                        <a:latin typeface="Cambria Math" panose="02040503050406030204" pitchFamily="18" charset="0"/>
                        <a:ea typeface="Cambria Math" panose="02040503050406030204" pitchFamily="18" charset="0"/>
                      </a:rPr>
                      <m:t>+</m:t>
                    </m:r>
                    <m:r>
                      <a:rPr lang="pt-BR" b="0" i="1" smtClean="0">
                        <a:solidFill>
                          <a:schemeClr val="dk1"/>
                        </a:solidFill>
                        <a:latin typeface="Cambria Math" panose="02040503050406030204" pitchFamily="18" charset="0"/>
                        <a:ea typeface="Cambria Math" panose="02040503050406030204" pitchFamily="18" charset="0"/>
                      </a:rPr>
                      <m:t>𝑘</m:t>
                    </m:r>
                    <m:r>
                      <a:rPr lang="pt-BR" b="0" i="1" smtClean="0">
                        <a:solidFill>
                          <a:schemeClr val="dk1"/>
                        </a:solidFill>
                        <a:latin typeface="Cambria Math" panose="02040503050406030204" pitchFamily="18" charset="0"/>
                        <a:ea typeface="Cambria Math" panose="02040503050406030204" pitchFamily="18" charset="0"/>
                      </a:rPr>
                      <m:t>𝜋</m:t>
                    </m:r>
                    <m:r>
                      <a:rPr lang="pt-BR" b="0" i="1" smtClean="0">
                        <a:solidFill>
                          <a:schemeClr val="dk1"/>
                        </a:solidFill>
                        <a:latin typeface="Cambria Math" panose="02040503050406030204" pitchFamily="18" charset="0"/>
                        <a:ea typeface="Cambria Math" panose="02040503050406030204" pitchFamily="18" charset="0"/>
                      </a:rPr>
                      <m:t>; </m:t>
                    </m:r>
                  </m:oMath>
                </a14:m>
                <a:r>
                  <a:rPr lang="pt-BR" dirty="0">
                    <a:solidFill>
                      <a:schemeClr val="dk1"/>
                    </a:solidFill>
                  </a:rPr>
                  <a:t>k </a:t>
                </a:r>
                <a14:m>
                  <m:oMath xmlns:m="http://schemas.openxmlformats.org/officeDocument/2006/math">
                    <m:r>
                      <a:rPr lang="pt-BR" i="1">
                        <a:solidFill>
                          <a:schemeClr val="dk1"/>
                        </a:solidFill>
                        <a:latin typeface="Cambria Math" panose="02040503050406030204" pitchFamily="18" charset="0"/>
                        <a:ea typeface="Cambria Math" panose="02040503050406030204" pitchFamily="18" charset="0"/>
                      </a:rPr>
                      <m:t>∈</m:t>
                    </m:r>
                  </m:oMath>
                </a14:m>
                <a:r>
                  <a:rPr lang="pt-BR" dirty="0">
                    <a:solidFill>
                      <a:schemeClr val="dk1"/>
                    </a:solidFill>
                  </a:rPr>
                  <a:t> Z}</a:t>
                </a:r>
              </a:p>
              <a:p>
                <a:pPr marL="0" lvl="0" indent="0" algn="l" rtl="0">
                  <a:spcBef>
                    <a:spcPts val="1200"/>
                  </a:spcBef>
                  <a:spcAft>
                    <a:spcPts val="1200"/>
                  </a:spcAft>
                  <a:buNone/>
                </a:pPr>
                <a:r>
                  <a:rPr lang="pt-BR" dirty="0">
                    <a:solidFill>
                      <a:schemeClr val="dk1"/>
                    </a:solidFill>
                  </a:rPr>
                  <a:t>Imagem: R</a:t>
                </a:r>
                <a:endParaRPr dirty="0">
                  <a:solidFill>
                    <a:schemeClr val="dk1"/>
                  </a:solidFill>
                </a:endParaRPr>
              </a:p>
            </p:txBody>
          </p:sp>
        </mc:Choice>
        <mc:Fallback xmlns="">
          <p:sp>
            <p:nvSpPr>
              <p:cNvPr id="165" name="Google Shape;165;p30"/>
              <p:cNvSpPr txBox="1">
                <a:spLocks noGrp="1" noRot="1" noChangeAspect="1" noMove="1" noResize="1" noEditPoints="1" noAdjustHandles="1" noChangeArrowheads="1" noChangeShapeType="1" noTextEdit="1"/>
              </p:cNvSpPr>
              <p:nvPr>
                <p:ph type="body" idx="1"/>
              </p:nvPr>
            </p:nvSpPr>
            <p:spPr>
              <a:xfrm>
                <a:off x="311700" y="1188825"/>
                <a:ext cx="4260300" cy="3380100"/>
              </a:xfrm>
              <a:prstGeom prst="rect">
                <a:avLst/>
              </a:prstGeom>
              <a:blipFill>
                <a:blip r:embed="rId3"/>
                <a:stretch>
                  <a:fillRect l="-572"/>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166" name="Google Shape;166;p30"/>
              <p:cNvSpPr txBox="1">
                <a:spLocks noGrp="1"/>
              </p:cNvSpPr>
              <p:nvPr>
                <p:ph type="body" idx="4294967295"/>
              </p:nvPr>
            </p:nvSpPr>
            <p:spPr>
              <a:xfrm>
                <a:off x="4730750" y="1189038"/>
                <a:ext cx="4413250" cy="3459162"/>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solidFill>
                      <a:schemeClr val="dk1"/>
                    </a:solidFill>
                  </a:rPr>
                  <a:t>Funções Trigonometria Hiperbólica</a:t>
                </a:r>
              </a:p>
              <a:p>
                <a:pPr marL="0" lvl="0" indent="0" algn="l" rtl="0">
                  <a:spcBef>
                    <a:spcPts val="1200"/>
                  </a:spcBef>
                  <a:spcAft>
                    <a:spcPts val="0"/>
                  </a:spcAft>
                  <a:buNone/>
                </a:pPr>
                <a:r>
                  <a:rPr lang="pt-BR" dirty="0">
                    <a:solidFill>
                      <a:schemeClr val="dk1"/>
                    </a:solidFill>
                  </a:rPr>
                  <a:t>Função: </a:t>
                </a:r>
                <a14:m>
                  <m:oMath xmlns:m="http://schemas.openxmlformats.org/officeDocument/2006/math">
                    <m:r>
                      <a:rPr lang="pt-BR" i="1" dirty="0" smtClean="0">
                        <a:solidFill>
                          <a:schemeClr val="dk1"/>
                        </a:solidFill>
                        <a:latin typeface="Cambria Math" panose="02040503050406030204" pitchFamily="18" charset="0"/>
                      </a:rPr>
                      <m:t>𝑡𝑔</m:t>
                    </m:r>
                    <m:r>
                      <a:rPr lang="pt-BR" i="1" dirty="0" smtClean="0">
                        <a:solidFill>
                          <a:schemeClr val="dk1"/>
                        </a:solidFill>
                        <a:latin typeface="Cambria Math" panose="02040503050406030204" pitchFamily="18" charset="0"/>
                      </a:rPr>
                      <m:t>h</m:t>
                    </m:r>
                    <m:r>
                      <a:rPr lang="pt-BR" i="1" dirty="0">
                        <a:solidFill>
                          <a:schemeClr val="dk1"/>
                        </a:solidFill>
                        <a:latin typeface="Cambria Math" panose="02040503050406030204" pitchFamily="18" charset="0"/>
                      </a:rPr>
                      <m:t> </m:t>
                    </m:r>
                    <m:r>
                      <a:rPr lang="pt-BR" b="0" i="1" dirty="0" smtClean="0">
                        <a:solidFill>
                          <a:schemeClr val="dk1"/>
                        </a:solidFill>
                        <a:latin typeface="Cambria Math" panose="02040503050406030204" pitchFamily="18" charset="0"/>
                      </a:rPr>
                      <m:t>(</m:t>
                    </m:r>
                    <m:r>
                      <a:rPr lang="pt-BR" i="1" dirty="0">
                        <a:solidFill>
                          <a:schemeClr val="dk1"/>
                        </a:solidFill>
                        <a:latin typeface="Cambria Math" panose="02040503050406030204" pitchFamily="18" charset="0"/>
                      </a:rPr>
                      <m:t>𝑥</m:t>
                    </m:r>
                    <m:r>
                      <a:rPr lang="pt-BR" b="0" i="1" dirty="0" smtClean="0">
                        <a:solidFill>
                          <a:schemeClr val="dk1"/>
                        </a:solidFill>
                        <a:latin typeface="Cambria Math" panose="02040503050406030204" pitchFamily="18" charset="0"/>
                      </a:rPr>
                      <m:t>)</m:t>
                    </m:r>
                  </m:oMath>
                </a14:m>
                <a:endParaRPr lang="pt-BR" dirty="0">
                  <a:solidFill>
                    <a:schemeClr val="dk1"/>
                  </a:solidFill>
                </a:endParaRPr>
              </a:p>
              <a:p>
                <a:pPr marL="0" lvl="0" indent="0" algn="l" rtl="0">
                  <a:spcBef>
                    <a:spcPts val="1200"/>
                  </a:spcBef>
                  <a:spcAft>
                    <a:spcPts val="0"/>
                  </a:spcAft>
                  <a:buNone/>
                </a:pPr>
                <a:r>
                  <a:rPr lang="pt-BR" dirty="0">
                    <a:solidFill>
                      <a:schemeClr val="dk1"/>
                    </a:solidFill>
                  </a:rPr>
                  <a:t>Domínio: </a:t>
                </a:r>
                <a14:m>
                  <m:oMath xmlns:m="http://schemas.openxmlformats.org/officeDocument/2006/math">
                    <m:r>
                      <a:rPr lang="pt-BR" i="1" smtClean="0">
                        <a:solidFill>
                          <a:schemeClr val="dk1"/>
                        </a:solidFill>
                        <a:latin typeface="Cambria Math" panose="02040503050406030204" pitchFamily="18" charset="0"/>
                        <a:ea typeface="Cambria Math" panose="02040503050406030204" pitchFamily="18" charset="0"/>
                      </a:rPr>
                      <m:t>ℝ</m:t>
                    </m:r>
                  </m:oMath>
                </a14:m>
                <a:endParaRPr lang="pt-BR" dirty="0">
                  <a:solidFill>
                    <a:schemeClr val="dk1"/>
                  </a:solidFill>
                </a:endParaRPr>
              </a:p>
              <a:p>
                <a:pPr marL="0" lvl="0" indent="0" algn="l" rtl="0">
                  <a:spcBef>
                    <a:spcPts val="1200"/>
                  </a:spcBef>
                  <a:spcAft>
                    <a:spcPts val="0"/>
                  </a:spcAft>
                  <a:buNone/>
                </a:pPr>
                <a:r>
                  <a:rPr lang="pt-BR" dirty="0">
                    <a:solidFill>
                      <a:schemeClr val="dk1"/>
                    </a:solidFill>
                  </a:rPr>
                  <a:t>Imagem: ]-1;+1[</a:t>
                </a:r>
              </a:p>
              <a:p>
                <a:pPr marL="0" lvl="0" indent="0" algn="l" rtl="0">
                  <a:spcBef>
                    <a:spcPts val="1200"/>
                  </a:spcBef>
                  <a:spcAft>
                    <a:spcPts val="1200"/>
                  </a:spcAft>
                  <a:buNone/>
                </a:pPr>
                <a:endParaRPr dirty="0"/>
              </a:p>
            </p:txBody>
          </p:sp>
        </mc:Choice>
        <mc:Fallback xmlns="">
          <p:sp>
            <p:nvSpPr>
              <p:cNvPr id="166" name="Google Shape;166;p30"/>
              <p:cNvSpPr txBox="1">
                <a:spLocks noGrp="1" noRot="1" noChangeAspect="1" noMove="1" noResize="1" noEditPoints="1" noAdjustHandles="1" noChangeArrowheads="1" noChangeShapeType="1" noTextEdit="1"/>
              </p:cNvSpPr>
              <p:nvPr>
                <p:ph type="body" idx="4294967295"/>
              </p:nvPr>
            </p:nvSpPr>
            <p:spPr>
              <a:xfrm>
                <a:off x="4730750" y="1189038"/>
                <a:ext cx="4413250" cy="3459162"/>
              </a:xfrm>
              <a:prstGeom prst="rect">
                <a:avLst/>
              </a:prstGeom>
              <a:blipFill>
                <a:blip r:embed="rId4"/>
                <a:stretch>
                  <a:fillRect l="-552"/>
                </a:stretch>
              </a:blipFill>
            </p:spPr>
            <p:txBody>
              <a:bodyPr/>
              <a:lstStyle/>
              <a:p>
                <a:r>
                  <a:rPr lang="pt-BR">
                    <a:noFill/>
                  </a:rPr>
                  <a:t> </a:t>
                </a:r>
              </a:p>
            </p:txBody>
          </p:sp>
        </mc:Fallback>
      </mc:AlternateContent>
      <p:pic>
        <p:nvPicPr>
          <p:cNvPr id="167" name="Google Shape;167;p30"/>
          <p:cNvPicPr preferRelativeResize="0"/>
          <p:nvPr/>
        </p:nvPicPr>
        <p:blipFill>
          <a:blip r:embed="rId5">
            <a:alphaModFix/>
          </a:blip>
          <a:stretch>
            <a:fillRect/>
          </a:stretch>
        </p:blipFill>
        <p:spPr>
          <a:xfrm>
            <a:off x="524175" y="3281275"/>
            <a:ext cx="3360800" cy="1758275"/>
          </a:xfrm>
          <a:prstGeom prst="rect">
            <a:avLst/>
          </a:prstGeom>
          <a:noFill/>
          <a:ln>
            <a:noFill/>
          </a:ln>
        </p:spPr>
      </p:pic>
      <p:pic>
        <p:nvPicPr>
          <p:cNvPr id="168" name="Google Shape;168;p30"/>
          <p:cNvPicPr preferRelativeResize="0"/>
          <p:nvPr/>
        </p:nvPicPr>
        <p:blipFill>
          <a:blip r:embed="rId6">
            <a:alphaModFix/>
          </a:blip>
          <a:stretch>
            <a:fillRect/>
          </a:stretch>
        </p:blipFill>
        <p:spPr>
          <a:xfrm>
            <a:off x="6347300" y="2813725"/>
            <a:ext cx="2637400" cy="222582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7"/>
                                        </p:tgtEl>
                                        <p:attrNameLst>
                                          <p:attrName>style.visibility</p:attrName>
                                        </p:attrNameLst>
                                      </p:cBhvr>
                                      <p:to>
                                        <p:strVal val="visible"/>
                                      </p:to>
                                    </p:set>
                                    <p:animEffect transition="in" filter="fade">
                                      <p:cBhvr>
                                        <p:cTn id="7" dur="1000"/>
                                        <p:tgtEl>
                                          <p:spTgt spid="167"/>
                                        </p:tgtEl>
                                      </p:cBhvr>
                                    </p:animEffect>
                                    <p:anim calcmode="lin" valueType="num">
                                      <p:cBhvr>
                                        <p:cTn id="8" dur="1000" fill="hold"/>
                                        <p:tgtEl>
                                          <p:spTgt spid="167"/>
                                        </p:tgtEl>
                                        <p:attrNameLst>
                                          <p:attrName>ppt_x</p:attrName>
                                        </p:attrNameLst>
                                      </p:cBhvr>
                                      <p:tavLst>
                                        <p:tav tm="0">
                                          <p:val>
                                            <p:strVal val="#ppt_x"/>
                                          </p:val>
                                        </p:tav>
                                        <p:tav tm="100000">
                                          <p:val>
                                            <p:strVal val="#ppt_x"/>
                                          </p:val>
                                        </p:tav>
                                      </p:tavLst>
                                    </p:anim>
                                    <p:anim calcmode="lin" valueType="num">
                                      <p:cBhvr>
                                        <p:cTn id="9" dur="1000" fill="hold"/>
                                        <p:tgtEl>
                                          <p:spTgt spid="16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168"/>
                                        </p:tgtEl>
                                        <p:attrNameLst>
                                          <p:attrName>style.visibility</p:attrName>
                                        </p:attrNameLst>
                                      </p:cBhvr>
                                      <p:to>
                                        <p:strVal val="visible"/>
                                      </p:to>
                                    </p:set>
                                    <p:animEffect transition="in" filter="randombar(horizontal)">
                                      <p:cBhvr>
                                        <p:cTn id="14" dur="500"/>
                                        <p:tgtEl>
                                          <p:spTgt spid="1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54;p13">
            <a:extLst>
              <a:ext uri="{FF2B5EF4-FFF2-40B4-BE49-F238E27FC236}">
                <a16:creationId xmlns:a16="http://schemas.microsoft.com/office/drawing/2014/main" id="{1223997E-7DAA-2A71-2501-705E54F06D4B}"/>
              </a:ext>
            </a:extLst>
          </p:cNvPr>
          <p:cNvSpPr txBox="1">
            <a:spLocks/>
          </p:cNvSpPr>
          <p:nvPr/>
        </p:nvSpPr>
        <p:spPr>
          <a:xfrm>
            <a:off x="184042" y="556880"/>
            <a:ext cx="4685670" cy="1218757"/>
          </a:xfrm>
          <a:prstGeom prst="rect">
            <a:avLst/>
          </a:prstGeom>
          <a:effectLst/>
        </p:spPr>
        <p:txBody>
          <a:bodyPr spcFirstLastPara="1" vert="horz" wrap="square" lIns="91425" tIns="91425" rIns="91425" bIns="91425" rtlCol="0" anchor="b" anchorCtr="0">
            <a:normAutofit/>
          </a:bodyPr>
          <a:lstStyle>
            <a:lvl1pPr lvl="0" algn="l" defTabSz="342900" rtl="0" eaLnBrk="1" latinLnBrk="0" hangingPunct="1">
              <a:spcBef>
                <a:spcPts val="0"/>
              </a:spcBef>
              <a:spcAft>
                <a:spcPts val="0"/>
              </a:spcAft>
              <a:buSzPts val="2800"/>
              <a:buNone/>
              <a:defRPr sz="2700" kern="1200" cap="all">
                <a:ln w="3175" cmpd="sng">
                  <a:noFill/>
                </a:ln>
                <a:solidFill>
                  <a:schemeClr val="tx1"/>
                </a:solidFill>
                <a:effectLst/>
                <a:latin typeface="+mj-lt"/>
                <a:ea typeface="+mj-ea"/>
                <a:cs typeface="+mj-cs"/>
              </a:defRPr>
            </a:lvl1pPr>
            <a:lvl2pPr lvl="1" eaLnBrk="1" hangingPunct="1">
              <a:spcBef>
                <a:spcPts val="0"/>
              </a:spcBef>
              <a:spcAft>
                <a:spcPts val="0"/>
              </a:spcAft>
              <a:buSzPts val="2800"/>
              <a:buNone/>
              <a:defRPr>
                <a:solidFill>
                  <a:schemeClr val="tx2"/>
                </a:solidFill>
              </a:defRPr>
            </a:lvl2pPr>
            <a:lvl3pPr lvl="2" eaLnBrk="1" hangingPunct="1">
              <a:spcBef>
                <a:spcPts val="0"/>
              </a:spcBef>
              <a:spcAft>
                <a:spcPts val="0"/>
              </a:spcAft>
              <a:buSzPts val="2800"/>
              <a:buNone/>
              <a:defRPr>
                <a:solidFill>
                  <a:schemeClr val="tx2"/>
                </a:solidFill>
              </a:defRPr>
            </a:lvl3pPr>
            <a:lvl4pPr lvl="3" eaLnBrk="1" hangingPunct="1">
              <a:spcBef>
                <a:spcPts val="0"/>
              </a:spcBef>
              <a:spcAft>
                <a:spcPts val="0"/>
              </a:spcAft>
              <a:buSzPts val="2800"/>
              <a:buNone/>
              <a:defRPr>
                <a:solidFill>
                  <a:schemeClr val="tx2"/>
                </a:solidFill>
              </a:defRPr>
            </a:lvl4pPr>
            <a:lvl5pPr lvl="4" eaLnBrk="1" hangingPunct="1">
              <a:spcBef>
                <a:spcPts val="0"/>
              </a:spcBef>
              <a:spcAft>
                <a:spcPts val="0"/>
              </a:spcAft>
              <a:buSzPts val="2800"/>
              <a:buNone/>
              <a:defRPr>
                <a:solidFill>
                  <a:schemeClr val="tx2"/>
                </a:solidFill>
              </a:defRPr>
            </a:lvl5pPr>
            <a:lvl6pPr lvl="5" eaLnBrk="1" hangingPunct="1">
              <a:spcBef>
                <a:spcPts val="0"/>
              </a:spcBef>
              <a:spcAft>
                <a:spcPts val="0"/>
              </a:spcAft>
              <a:buSzPts val="2800"/>
              <a:buNone/>
              <a:defRPr>
                <a:solidFill>
                  <a:schemeClr val="tx2"/>
                </a:solidFill>
              </a:defRPr>
            </a:lvl6pPr>
            <a:lvl7pPr lvl="6" eaLnBrk="1" hangingPunct="1">
              <a:spcBef>
                <a:spcPts val="0"/>
              </a:spcBef>
              <a:spcAft>
                <a:spcPts val="0"/>
              </a:spcAft>
              <a:buSzPts val="2800"/>
              <a:buNone/>
              <a:defRPr>
                <a:solidFill>
                  <a:schemeClr val="tx2"/>
                </a:solidFill>
              </a:defRPr>
            </a:lvl7pPr>
            <a:lvl8pPr lvl="7" eaLnBrk="1" hangingPunct="1">
              <a:spcBef>
                <a:spcPts val="0"/>
              </a:spcBef>
              <a:spcAft>
                <a:spcPts val="0"/>
              </a:spcAft>
              <a:buSzPts val="2800"/>
              <a:buNone/>
              <a:defRPr>
                <a:solidFill>
                  <a:schemeClr val="tx2"/>
                </a:solidFill>
              </a:defRPr>
            </a:lvl8pPr>
            <a:lvl9pPr lvl="8" eaLnBrk="1" hangingPunct="1">
              <a:spcBef>
                <a:spcPts val="0"/>
              </a:spcBef>
              <a:spcAft>
                <a:spcPts val="0"/>
              </a:spcAft>
              <a:buSzPts val="2800"/>
              <a:buNone/>
              <a:defRPr>
                <a:solidFill>
                  <a:schemeClr val="tx2"/>
                </a:solidFill>
              </a:defRPr>
            </a:lvl9pPr>
          </a:lstStyle>
          <a:p>
            <a:pPr algn="ctr"/>
            <a:r>
              <a:rPr lang="pt-BR" dirty="0">
                <a:solidFill>
                  <a:schemeClr val="bg1">
                    <a:lumMod val="95000"/>
                    <a:lumOff val="5000"/>
                  </a:schemeClr>
                </a:solidFill>
              </a:rPr>
              <a:t>Geometria Euclidiana e Geometria Hiperbólica</a:t>
            </a:r>
          </a:p>
        </p:txBody>
      </p:sp>
      <p:sp>
        <p:nvSpPr>
          <p:cNvPr id="7" name="Google Shape;55;p13">
            <a:extLst>
              <a:ext uri="{FF2B5EF4-FFF2-40B4-BE49-F238E27FC236}">
                <a16:creationId xmlns:a16="http://schemas.microsoft.com/office/drawing/2014/main" id="{DF1312FA-5ED5-591C-45B1-DA72A20E6579}"/>
              </a:ext>
            </a:extLst>
          </p:cNvPr>
          <p:cNvSpPr txBox="1">
            <a:spLocks/>
          </p:cNvSpPr>
          <p:nvPr/>
        </p:nvSpPr>
        <p:spPr>
          <a:xfrm>
            <a:off x="106325" y="3367863"/>
            <a:ext cx="4685670" cy="1218757"/>
          </a:xfrm>
          <a:prstGeom prst="rect">
            <a:avLst/>
          </a:prstGeom>
        </p:spPr>
        <p:txBody>
          <a:bodyPr spcFirstLastPara="1" vert="horz" wrap="square" lIns="91425" tIns="91425" rIns="91425" bIns="91425" rtlCol="0" anchor="t" anchorCtr="0">
            <a:normAutofit/>
          </a:bodyPr>
          <a:lstStyle>
            <a:lvl1pPr marL="457200" lvl="0" indent="-342900" algn="l" defTabSz="342900" rtl="0" eaLnBrk="1" latinLnBrk="0" hangingPunct="1">
              <a:spcBef>
                <a:spcPts val="0"/>
              </a:spcBef>
              <a:spcAft>
                <a:spcPts val="0"/>
              </a:spcAft>
              <a:buClr>
                <a:schemeClr val="tx1"/>
              </a:buClr>
              <a:buSzPts val="1800"/>
              <a:buFont typeface="Wingdings 3" panose="05040102010807070707" pitchFamily="18" charset="2"/>
              <a:buChar char="●"/>
              <a:defRPr sz="1500" kern="1200" cap="none">
                <a:solidFill>
                  <a:schemeClr val="bg2">
                    <a:lumMod val="75000"/>
                  </a:schemeClr>
                </a:solidFill>
                <a:effectLst/>
                <a:latin typeface="+mn-lt"/>
                <a:ea typeface="+mn-ea"/>
                <a:cs typeface="+mn-cs"/>
              </a:defRPr>
            </a:lvl1pPr>
            <a:lvl2pPr marL="914400" lvl="1" indent="-317500" algn="l" defTabSz="342900" rtl="0" eaLnBrk="1" latinLnBrk="0" hangingPunct="1">
              <a:spcBef>
                <a:spcPts val="0"/>
              </a:spcBef>
              <a:spcAft>
                <a:spcPts val="0"/>
              </a:spcAft>
              <a:buClr>
                <a:schemeClr val="tx1"/>
              </a:buClr>
              <a:buSzPts val="1400"/>
              <a:buFont typeface="Wingdings 3" panose="05040102010807070707" pitchFamily="18" charset="2"/>
              <a:buChar char="○"/>
              <a:defRPr sz="1350" kern="1200" cap="none">
                <a:solidFill>
                  <a:schemeClr val="bg2">
                    <a:lumMod val="75000"/>
                  </a:schemeClr>
                </a:solidFill>
                <a:effectLst/>
                <a:latin typeface="+mn-lt"/>
                <a:ea typeface="+mn-ea"/>
                <a:cs typeface="+mn-cs"/>
              </a:defRPr>
            </a:lvl2pPr>
            <a:lvl3pPr marL="1371600" lvl="2" indent="-317500" algn="l" defTabSz="342900" rtl="0" eaLnBrk="1" latinLnBrk="0" hangingPunct="1">
              <a:spcBef>
                <a:spcPts val="0"/>
              </a:spcBef>
              <a:spcAft>
                <a:spcPts val="0"/>
              </a:spcAft>
              <a:buClr>
                <a:schemeClr val="tx1"/>
              </a:buClr>
              <a:buSzPts val="1400"/>
              <a:buFont typeface="Wingdings 3" panose="05040102010807070707" pitchFamily="18" charset="2"/>
              <a:buChar char="■"/>
              <a:defRPr sz="1200" kern="1200" cap="none">
                <a:solidFill>
                  <a:schemeClr val="bg2">
                    <a:lumMod val="75000"/>
                  </a:schemeClr>
                </a:solidFill>
                <a:effectLst/>
                <a:latin typeface="+mn-lt"/>
                <a:ea typeface="+mn-ea"/>
                <a:cs typeface="+mn-cs"/>
              </a:defRPr>
            </a:lvl3pPr>
            <a:lvl4pPr marL="1828800" lvl="3" indent="-317500" algn="l" defTabSz="342900" rtl="0" eaLnBrk="1" latinLnBrk="0" hangingPunct="1">
              <a:spcBef>
                <a:spcPts val="0"/>
              </a:spcBef>
              <a:spcAft>
                <a:spcPts val="0"/>
              </a:spcAft>
              <a:buClr>
                <a:schemeClr val="tx1"/>
              </a:buClr>
              <a:buSzPts val="1400"/>
              <a:buFont typeface="Wingdings 3" panose="05040102010807070707" pitchFamily="18" charset="2"/>
              <a:buChar char="●"/>
              <a:defRPr sz="1050" kern="1200" cap="none">
                <a:solidFill>
                  <a:schemeClr val="bg2">
                    <a:lumMod val="75000"/>
                  </a:schemeClr>
                </a:solidFill>
                <a:effectLst/>
                <a:latin typeface="+mn-lt"/>
                <a:ea typeface="+mn-ea"/>
                <a:cs typeface="+mn-cs"/>
              </a:defRPr>
            </a:lvl4pPr>
            <a:lvl5pPr marL="2286000" lvl="4" indent="-317500" algn="l" defTabSz="342900" rtl="0" eaLnBrk="1" latinLnBrk="0" hangingPunct="1">
              <a:spcBef>
                <a:spcPts val="0"/>
              </a:spcBef>
              <a:spcAft>
                <a:spcPts val="0"/>
              </a:spcAft>
              <a:buClr>
                <a:schemeClr val="tx1"/>
              </a:buClr>
              <a:buSzPts val="1400"/>
              <a:buFont typeface="Wingdings 3" panose="05040102010807070707" pitchFamily="18" charset="2"/>
              <a:buChar char="○"/>
              <a:defRPr sz="1050" kern="1200" cap="none">
                <a:solidFill>
                  <a:schemeClr val="bg2">
                    <a:lumMod val="75000"/>
                  </a:schemeClr>
                </a:solidFill>
                <a:effectLst/>
                <a:latin typeface="+mn-lt"/>
                <a:ea typeface="+mn-ea"/>
                <a:cs typeface="+mn-cs"/>
              </a:defRPr>
            </a:lvl5pPr>
            <a:lvl6pPr marL="2743200" lvl="5" indent="-317500" algn="l" defTabSz="342900" rtl="0" eaLnBrk="1" latinLnBrk="0" hangingPunct="1">
              <a:spcBef>
                <a:spcPts val="0"/>
              </a:spcBef>
              <a:spcAft>
                <a:spcPts val="0"/>
              </a:spcAft>
              <a:buClr>
                <a:schemeClr val="tx1"/>
              </a:buClr>
              <a:buSzPts val="1400"/>
              <a:buFont typeface="Wingdings 3" panose="05040102010807070707" pitchFamily="18" charset="2"/>
              <a:buChar char="■"/>
              <a:defRPr sz="1050" kern="1200" cap="none">
                <a:solidFill>
                  <a:schemeClr val="bg2">
                    <a:lumMod val="75000"/>
                  </a:schemeClr>
                </a:solidFill>
                <a:effectLst/>
                <a:latin typeface="+mn-lt"/>
                <a:ea typeface="+mn-ea"/>
                <a:cs typeface="+mn-cs"/>
              </a:defRPr>
            </a:lvl6pPr>
            <a:lvl7pPr marL="3200400" lvl="6" indent="-317500" algn="l" defTabSz="342900" rtl="0" eaLnBrk="1" latinLnBrk="0" hangingPunct="1">
              <a:spcBef>
                <a:spcPts val="0"/>
              </a:spcBef>
              <a:spcAft>
                <a:spcPts val="0"/>
              </a:spcAft>
              <a:buClr>
                <a:schemeClr val="tx1"/>
              </a:buClr>
              <a:buSzPts val="1400"/>
              <a:buFont typeface="Wingdings 3" panose="05040102010807070707" pitchFamily="18" charset="2"/>
              <a:buChar char="●"/>
              <a:defRPr sz="1050" kern="1200" cap="none">
                <a:solidFill>
                  <a:schemeClr val="bg2">
                    <a:lumMod val="75000"/>
                  </a:schemeClr>
                </a:solidFill>
                <a:effectLst/>
                <a:latin typeface="+mn-lt"/>
                <a:ea typeface="+mn-ea"/>
                <a:cs typeface="+mn-cs"/>
              </a:defRPr>
            </a:lvl7pPr>
            <a:lvl8pPr marL="3657600" lvl="7" indent="-317500" algn="l" defTabSz="342900" rtl="0" eaLnBrk="1" latinLnBrk="0" hangingPunct="1">
              <a:spcBef>
                <a:spcPts val="0"/>
              </a:spcBef>
              <a:spcAft>
                <a:spcPts val="0"/>
              </a:spcAft>
              <a:buClr>
                <a:schemeClr val="tx1"/>
              </a:buClr>
              <a:buSzPts val="1400"/>
              <a:buFont typeface="Wingdings 3" panose="05040102010807070707" pitchFamily="18" charset="2"/>
              <a:buChar char="○"/>
              <a:defRPr sz="1050" kern="1200" cap="none">
                <a:solidFill>
                  <a:schemeClr val="bg2">
                    <a:lumMod val="75000"/>
                  </a:schemeClr>
                </a:solidFill>
                <a:effectLst/>
                <a:latin typeface="+mn-lt"/>
                <a:ea typeface="+mn-ea"/>
                <a:cs typeface="+mn-cs"/>
              </a:defRPr>
            </a:lvl8pPr>
            <a:lvl9pPr marL="4114800" lvl="8" indent="-317500" algn="l" defTabSz="342900" rtl="0" eaLnBrk="1" latinLnBrk="0" hangingPunct="1">
              <a:spcBef>
                <a:spcPts val="0"/>
              </a:spcBef>
              <a:spcAft>
                <a:spcPts val="0"/>
              </a:spcAft>
              <a:buClr>
                <a:schemeClr val="tx1"/>
              </a:buClr>
              <a:buSzPts val="1400"/>
              <a:buFont typeface="Wingdings 3" panose="05040102010807070707" pitchFamily="18" charset="2"/>
              <a:buChar char="■"/>
              <a:defRPr sz="1050" kern="1200" cap="none">
                <a:solidFill>
                  <a:schemeClr val="bg2">
                    <a:lumMod val="75000"/>
                  </a:schemeClr>
                </a:solidFill>
                <a:effectLst/>
                <a:latin typeface="+mn-lt"/>
                <a:ea typeface="+mn-ea"/>
                <a:cs typeface="+mn-cs"/>
              </a:defRPr>
            </a:lvl9pPr>
          </a:lstStyle>
          <a:p>
            <a:pPr marL="0" indent="0" algn="ctr">
              <a:buFont typeface="Wingdings 3" panose="05040102010807070707" pitchFamily="18" charset="2"/>
              <a:buNone/>
            </a:pPr>
            <a:r>
              <a:rPr lang="pt-BR" dirty="0">
                <a:solidFill>
                  <a:schemeClr val="tx1"/>
                </a:solidFill>
              </a:rPr>
              <a:t>Nome: Samuel José</a:t>
            </a:r>
          </a:p>
          <a:p>
            <a:pPr marL="0" indent="0" algn="ctr">
              <a:buFont typeface="Wingdings 3" panose="05040102010807070707" pitchFamily="18" charset="2"/>
              <a:buNone/>
            </a:pPr>
            <a:r>
              <a:rPr lang="pt-BR" dirty="0">
                <a:solidFill>
                  <a:schemeClr val="tx1"/>
                </a:solidFill>
              </a:rPr>
              <a:t>Professor: Henrique Marins</a:t>
            </a:r>
          </a:p>
          <a:p>
            <a:pPr marL="0" indent="0" algn="ctr">
              <a:buFont typeface="Wingdings 3" panose="05040102010807070707" pitchFamily="18" charset="2"/>
              <a:buNone/>
            </a:pPr>
            <a:r>
              <a:rPr lang="pt-BR" dirty="0">
                <a:solidFill>
                  <a:schemeClr val="tx1"/>
                </a:solidFill>
              </a:rPr>
              <a:t>Disciplina:  GEAM8</a:t>
            </a:r>
          </a:p>
        </p:txBody>
      </p:sp>
    </p:spTree>
    <p:extLst>
      <p:ext uri="{BB962C8B-B14F-4D97-AF65-F5344CB8AC3E}">
        <p14:creationId xmlns:p14="http://schemas.microsoft.com/office/powerpoint/2010/main" val="1074420156"/>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1"/>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Trigonometria Circular vs Trigonometria Hiperbólica </a:t>
            </a:r>
            <a:endParaRPr/>
          </a:p>
          <a:p>
            <a:pPr marL="0" lvl="0" indent="0" algn="l" rtl="0">
              <a:spcBef>
                <a:spcPts val="0"/>
              </a:spcBef>
              <a:spcAft>
                <a:spcPts val="0"/>
              </a:spcAft>
              <a:buNone/>
            </a:pPr>
            <a:endParaRPr/>
          </a:p>
        </p:txBody>
      </p:sp>
      <mc:AlternateContent xmlns:mc="http://schemas.openxmlformats.org/markup-compatibility/2006" xmlns:a14="http://schemas.microsoft.com/office/drawing/2010/main">
        <mc:Choice Requires="a14">
          <p:sp>
            <p:nvSpPr>
              <p:cNvPr id="174" name="Google Shape;174;p31"/>
              <p:cNvSpPr txBox="1">
                <a:spLocks noGrp="1"/>
              </p:cNvSpPr>
              <p:nvPr>
                <p:ph type="body" idx="1"/>
              </p:nvPr>
            </p:nvSpPr>
            <p:spPr>
              <a:xfrm>
                <a:off x="311700" y="1188825"/>
                <a:ext cx="4260300" cy="3380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solidFill>
                      <a:schemeClr val="dk1"/>
                    </a:solidFill>
                  </a:rPr>
                  <a:t>Funções Trigonometria Circular  </a:t>
                </a:r>
              </a:p>
              <a:p>
                <a:pPr marL="0" lvl="0" indent="0" algn="l" rtl="0">
                  <a:spcBef>
                    <a:spcPts val="1200"/>
                  </a:spcBef>
                  <a:spcAft>
                    <a:spcPts val="0"/>
                  </a:spcAft>
                  <a:buNone/>
                </a:pPr>
                <a:r>
                  <a:rPr lang="pt-BR" dirty="0">
                    <a:solidFill>
                      <a:schemeClr val="dk1"/>
                    </a:solidFill>
                  </a:rPr>
                  <a:t>Função: </a:t>
                </a:r>
                <a14:m>
                  <m:oMath xmlns:m="http://schemas.openxmlformats.org/officeDocument/2006/math">
                    <m:r>
                      <a:rPr lang="pt-BR" i="1" dirty="0" smtClean="0">
                        <a:solidFill>
                          <a:schemeClr val="dk1"/>
                        </a:solidFill>
                        <a:latin typeface="Cambria Math" panose="02040503050406030204" pitchFamily="18" charset="0"/>
                      </a:rPr>
                      <m:t>𝑐𝑜𝑡</m:t>
                    </m:r>
                    <m:r>
                      <a:rPr lang="pt-BR" i="1" dirty="0">
                        <a:solidFill>
                          <a:schemeClr val="dk1"/>
                        </a:solidFill>
                        <a:latin typeface="Cambria Math" panose="02040503050406030204" pitchFamily="18" charset="0"/>
                      </a:rPr>
                      <m:t> </m:t>
                    </m:r>
                    <m:r>
                      <a:rPr lang="pt-BR" b="0" i="1" dirty="0" smtClean="0">
                        <a:solidFill>
                          <a:schemeClr val="dk1"/>
                        </a:solidFill>
                        <a:latin typeface="Cambria Math" panose="02040503050406030204" pitchFamily="18" charset="0"/>
                      </a:rPr>
                      <m:t>(</m:t>
                    </m:r>
                    <m:r>
                      <a:rPr lang="pt-BR" i="1" dirty="0">
                        <a:solidFill>
                          <a:schemeClr val="dk1"/>
                        </a:solidFill>
                        <a:latin typeface="Cambria Math" panose="02040503050406030204" pitchFamily="18" charset="0"/>
                      </a:rPr>
                      <m:t>𝑥</m:t>
                    </m:r>
                    <m:r>
                      <a:rPr lang="pt-BR" b="0" i="1" dirty="0" smtClean="0">
                        <a:solidFill>
                          <a:schemeClr val="dk1"/>
                        </a:solidFill>
                        <a:latin typeface="Cambria Math" panose="02040503050406030204" pitchFamily="18" charset="0"/>
                      </a:rPr>
                      <m:t>)</m:t>
                    </m:r>
                  </m:oMath>
                </a14:m>
                <a:endParaRPr lang="pt-BR" dirty="0">
                  <a:solidFill>
                    <a:schemeClr val="dk1"/>
                  </a:solidFill>
                </a:endParaRPr>
              </a:p>
              <a:p>
                <a:pPr marL="0" lvl="0" indent="0">
                  <a:spcBef>
                    <a:spcPts val="1200"/>
                  </a:spcBef>
                  <a:buNone/>
                </a:pPr>
                <a:r>
                  <a:rPr lang="pt-BR" dirty="0">
                    <a:solidFill>
                      <a:schemeClr val="dk1"/>
                    </a:solidFill>
                  </a:rPr>
                  <a:t>Domínio: {x </a:t>
                </a:r>
                <a14:m>
                  <m:oMath xmlns:m="http://schemas.openxmlformats.org/officeDocument/2006/math">
                    <m:r>
                      <a:rPr lang="pt-BR" sz="1800" i="1" smtClean="0">
                        <a:solidFill>
                          <a:schemeClr val="dk1"/>
                        </a:solidFill>
                        <a:latin typeface="Cambria Math" panose="02040503050406030204" pitchFamily="18" charset="0"/>
                        <a:ea typeface="Cambria Math" panose="02040503050406030204" pitchFamily="18" charset="0"/>
                      </a:rPr>
                      <m:t>∈</m:t>
                    </m:r>
                  </m:oMath>
                </a14:m>
                <a:r>
                  <a:rPr lang="pt-BR" dirty="0">
                    <a:solidFill>
                      <a:schemeClr val="dk1"/>
                    </a:solidFill>
                  </a:rPr>
                  <a:t> R | x &lt; ou &gt; </a:t>
                </a:r>
                <a:r>
                  <a:rPr lang="pt-BR" dirty="0" err="1">
                    <a:solidFill>
                      <a:schemeClr val="dk1"/>
                    </a:solidFill>
                  </a:rPr>
                  <a:t>kp</a:t>
                </a:r>
                <a:r>
                  <a:rPr lang="pt-BR" dirty="0">
                    <a:solidFill>
                      <a:schemeClr val="dk1"/>
                    </a:solidFill>
                  </a:rPr>
                  <a:t>, k </a:t>
                </a:r>
                <a14:m>
                  <m:oMath xmlns:m="http://schemas.openxmlformats.org/officeDocument/2006/math">
                    <m:r>
                      <a:rPr lang="pt-BR" i="1">
                        <a:solidFill>
                          <a:schemeClr val="dk1"/>
                        </a:solidFill>
                        <a:latin typeface="Cambria Math" panose="02040503050406030204" pitchFamily="18" charset="0"/>
                        <a:ea typeface="Cambria Math" panose="02040503050406030204" pitchFamily="18" charset="0"/>
                      </a:rPr>
                      <m:t>∈</m:t>
                    </m:r>
                  </m:oMath>
                </a14:m>
                <a:r>
                  <a:rPr lang="pt-BR" dirty="0">
                    <a:solidFill>
                      <a:schemeClr val="dk1"/>
                    </a:solidFill>
                  </a:rPr>
                  <a:t> Z}</a:t>
                </a:r>
              </a:p>
              <a:p>
                <a:pPr marL="0" indent="0">
                  <a:spcBef>
                    <a:spcPts val="1200"/>
                  </a:spcBef>
                  <a:spcAft>
                    <a:spcPts val="1200"/>
                  </a:spcAft>
                  <a:buNone/>
                </a:pPr>
                <a:r>
                  <a:rPr lang="pt-BR" dirty="0">
                    <a:solidFill>
                      <a:schemeClr val="dk1"/>
                    </a:solidFill>
                  </a:rPr>
                  <a:t>Imagem: </a:t>
                </a:r>
                <a14:m>
                  <m:oMath xmlns:m="http://schemas.openxmlformats.org/officeDocument/2006/math">
                    <m:r>
                      <a:rPr lang="pt-BR" i="1" smtClean="0">
                        <a:solidFill>
                          <a:schemeClr val="dk1"/>
                        </a:solidFill>
                        <a:latin typeface="Cambria Math" panose="02040503050406030204" pitchFamily="18" charset="0"/>
                        <a:ea typeface="Cambria Math" panose="02040503050406030204" pitchFamily="18" charset="0"/>
                      </a:rPr>
                      <m:t>ℝ</m:t>
                    </m:r>
                  </m:oMath>
                </a14:m>
                <a:endParaRPr lang="pt-BR" dirty="0">
                  <a:solidFill>
                    <a:schemeClr val="dk1"/>
                  </a:solidFill>
                </a:endParaRPr>
              </a:p>
              <a:p>
                <a:pPr marL="0" lvl="0" indent="0" algn="l" rtl="0">
                  <a:spcBef>
                    <a:spcPts val="1200"/>
                  </a:spcBef>
                  <a:spcAft>
                    <a:spcPts val="1200"/>
                  </a:spcAft>
                  <a:buNone/>
                </a:pPr>
                <a:endParaRPr dirty="0">
                  <a:solidFill>
                    <a:schemeClr val="dk1"/>
                  </a:solidFill>
                </a:endParaRPr>
              </a:p>
            </p:txBody>
          </p:sp>
        </mc:Choice>
        <mc:Fallback xmlns="">
          <p:sp>
            <p:nvSpPr>
              <p:cNvPr id="174" name="Google Shape;174;p31"/>
              <p:cNvSpPr txBox="1">
                <a:spLocks noGrp="1" noRot="1" noChangeAspect="1" noMove="1" noResize="1" noEditPoints="1" noAdjustHandles="1" noChangeArrowheads="1" noChangeShapeType="1" noTextEdit="1"/>
              </p:cNvSpPr>
              <p:nvPr>
                <p:ph type="body" idx="1"/>
              </p:nvPr>
            </p:nvSpPr>
            <p:spPr>
              <a:xfrm>
                <a:off x="311700" y="1188825"/>
                <a:ext cx="4260300" cy="3380100"/>
              </a:xfrm>
              <a:prstGeom prst="rect">
                <a:avLst/>
              </a:prstGeom>
              <a:blipFill>
                <a:blip r:embed="rId3"/>
                <a:stretch>
                  <a:fillRect l="-572"/>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175" name="Google Shape;175;p31"/>
              <p:cNvSpPr txBox="1">
                <a:spLocks noGrp="1"/>
              </p:cNvSpPr>
              <p:nvPr>
                <p:ph type="body" idx="4294967295"/>
              </p:nvPr>
            </p:nvSpPr>
            <p:spPr>
              <a:xfrm>
                <a:off x="4730750" y="1189038"/>
                <a:ext cx="4413250" cy="3459162"/>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solidFill>
                      <a:schemeClr val="dk1"/>
                    </a:solidFill>
                  </a:rPr>
                  <a:t>Funções Trigonometria Hiperbólica</a:t>
                </a:r>
              </a:p>
              <a:p>
                <a:pPr marL="0" lvl="0" indent="0" algn="l" rtl="0">
                  <a:spcBef>
                    <a:spcPts val="1200"/>
                  </a:spcBef>
                  <a:spcAft>
                    <a:spcPts val="0"/>
                  </a:spcAft>
                  <a:buNone/>
                </a:pPr>
                <a:r>
                  <a:rPr lang="pt-BR" dirty="0">
                    <a:solidFill>
                      <a:schemeClr val="dk1"/>
                    </a:solidFill>
                  </a:rPr>
                  <a:t>Função: </a:t>
                </a:r>
                <a14:m>
                  <m:oMath xmlns:m="http://schemas.openxmlformats.org/officeDocument/2006/math">
                    <m:r>
                      <a:rPr lang="pt-BR" i="1" dirty="0" smtClean="0">
                        <a:solidFill>
                          <a:schemeClr val="dk1"/>
                        </a:solidFill>
                        <a:latin typeface="Cambria Math" panose="02040503050406030204" pitchFamily="18" charset="0"/>
                      </a:rPr>
                      <m:t>𝑐𝑜𝑡</m:t>
                    </m:r>
                    <m:r>
                      <a:rPr lang="pt-BR" i="1" dirty="0" smtClean="0">
                        <a:solidFill>
                          <a:schemeClr val="dk1"/>
                        </a:solidFill>
                        <a:latin typeface="Cambria Math" panose="02040503050406030204" pitchFamily="18" charset="0"/>
                      </a:rPr>
                      <m:t>h</m:t>
                    </m:r>
                    <m:r>
                      <a:rPr lang="pt-BR" i="1" dirty="0">
                        <a:solidFill>
                          <a:schemeClr val="dk1"/>
                        </a:solidFill>
                        <a:latin typeface="Cambria Math" panose="02040503050406030204" pitchFamily="18" charset="0"/>
                      </a:rPr>
                      <m:t> </m:t>
                    </m:r>
                    <m:r>
                      <a:rPr lang="pt-BR" b="0" i="1" dirty="0" smtClean="0">
                        <a:solidFill>
                          <a:schemeClr val="dk1"/>
                        </a:solidFill>
                        <a:latin typeface="Cambria Math" panose="02040503050406030204" pitchFamily="18" charset="0"/>
                      </a:rPr>
                      <m:t>(</m:t>
                    </m:r>
                    <m:r>
                      <a:rPr lang="pt-BR" i="1" dirty="0">
                        <a:solidFill>
                          <a:schemeClr val="dk1"/>
                        </a:solidFill>
                        <a:latin typeface="Cambria Math" panose="02040503050406030204" pitchFamily="18" charset="0"/>
                      </a:rPr>
                      <m:t>𝑥</m:t>
                    </m:r>
                    <m:r>
                      <a:rPr lang="pt-BR" b="0" i="1" dirty="0" smtClean="0">
                        <a:solidFill>
                          <a:schemeClr val="dk1"/>
                        </a:solidFill>
                        <a:latin typeface="Cambria Math" panose="02040503050406030204" pitchFamily="18" charset="0"/>
                      </a:rPr>
                      <m:t>)</m:t>
                    </m:r>
                  </m:oMath>
                </a14:m>
                <a:endParaRPr lang="pt-BR" dirty="0">
                  <a:solidFill>
                    <a:schemeClr val="dk1"/>
                  </a:solidFill>
                </a:endParaRPr>
              </a:p>
              <a:p>
                <a:pPr marL="0" lvl="0" indent="0">
                  <a:spcBef>
                    <a:spcPts val="1200"/>
                  </a:spcBef>
                  <a:buNone/>
                </a:pPr>
                <a:r>
                  <a:rPr lang="pt-BR" dirty="0">
                    <a:solidFill>
                      <a:schemeClr val="dk1"/>
                    </a:solidFill>
                  </a:rPr>
                  <a:t>Domínio: ]-</a:t>
                </a:r>
                <a14:m>
                  <m:oMath xmlns:m="http://schemas.openxmlformats.org/officeDocument/2006/math">
                    <m:r>
                      <a:rPr lang="pt-BR" i="1" smtClean="0">
                        <a:solidFill>
                          <a:schemeClr val="dk1"/>
                        </a:solidFill>
                        <a:latin typeface="Cambria Math" panose="02040503050406030204" pitchFamily="18" charset="0"/>
                        <a:ea typeface="Cambria Math" panose="02040503050406030204" pitchFamily="18" charset="0"/>
                      </a:rPr>
                      <m:t>∞</m:t>
                    </m:r>
                  </m:oMath>
                </a14:m>
                <a:r>
                  <a:rPr lang="pt-BR" dirty="0">
                    <a:solidFill>
                      <a:schemeClr val="dk1"/>
                    </a:solidFill>
                  </a:rPr>
                  <a:t>;0[</a:t>
                </a:r>
                <a14:m>
                  <m:oMath xmlns:m="http://schemas.openxmlformats.org/officeDocument/2006/math">
                    <m:r>
                      <a:rPr lang="pt-BR" b="0" i="0" smtClean="0">
                        <a:solidFill>
                          <a:schemeClr val="dk1"/>
                        </a:solidFill>
                        <a:latin typeface="Cambria Math" panose="02040503050406030204" pitchFamily="18" charset="0"/>
                        <a:ea typeface="Cambria Math" panose="02040503050406030204" pitchFamily="18" charset="0"/>
                      </a:rPr>
                      <m:t> </m:t>
                    </m:r>
                    <m:r>
                      <a:rPr lang="pt-BR" i="1">
                        <a:solidFill>
                          <a:schemeClr val="dk1"/>
                        </a:solidFill>
                        <a:latin typeface="Cambria Math" panose="02040503050406030204" pitchFamily="18" charset="0"/>
                        <a:ea typeface="Cambria Math" panose="02040503050406030204" pitchFamily="18" charset="0"/>
                      </a:rPr>
                      <m:t>∪</m:t>
                    </m:r>
                  </m:oMath>
                </a14:m>
                <a:r>
                  <a:rPr lang="pt-BR" dirty="0">
                    <a:solidFill>
                      <a:schemeClr val="dk1"/>
                    </a:solidFill>
                  </a:rPr>
                  <a:t> ]0; +</a:t>
                </a:r>
                <a14:m>
                  <m:oMath xmlns:m="http://schemas.openxmlformats.org/officeDocument/2006/math">
                    <m:r>
                      <a:rPr lang="pt-BR" i="1">
                        <a:solidFill>
                          <a:schemeClr val="dk1"/>
                        </a:solidFill>
                        <a:latin typeface="Cambria Math" panose="02040503050406030204" pitchFamily="18" charset="0"/>
                        <a:ea typeface="Cambria Math" panose="02040503050406030204" pitchFamily="18" charset="0"/>
                      </a:rPr>
                      <m:t>∞</m:t>
                    </m:r>
                  </m:oMath>
                </a14:m>
                <a:r>
                  <a:rPr lang="pt-BR" dirty="0">
                    <a:solidFill>
                      <a:schemeClr val="dk1"/>
                    </a:solidFill>
                  </a:rPr>
                  <a:t>[</a:t>
                </a:r>
              </a:p>
              <a:p>
                <a:pPr marL="0" lvl="0" indent="0">
                  <a:spcBef>
                    <a:spcPts val="1200"/>
                  </a:spcBef>
                  <a:buNone/>
                </a:pPr>
                <a:r>
                  <a:rPr lang="pt-BR" dirty="0">
                    <a:solidFill>
                      <a:schemeClr val="dk1"/>
                    </a:solidFill>
                  </a:rPr>
                  <a:t>Imagem: ]-</a:t>
                </a:r>
                <a:r>
                  <a:rPr lang="pt-BR" dirty="0">
                    <a:solidFill>
                      <a:schemeClr val="dk1"/>
                    </a:solidFill>
                    <a:ea typeface="Cambria Math" panose="02040503050406030204" pitchFamily="18" charset="0"/>
                  </a:rPr>
                  <a:t> </a:t>
                </a:r>
                <a14:m>
                  <m:oMath xmlns:m="http://schemas.openxmlformats.org/officeDocument/2006/math">
                    <m:r>
                      <a:rPr lang="pt-BR" i="1" smtClean="0">
                        <a:solidFill>
                          <a:schemeClr val="dk1"/>
                        </a:solidFill>
                        <a:latin typeface="Cambria Math" panose="02040503050406030204" pitchFamily="18" charset="0"/>
                        <a:ea typeface="Cambria Math" panose="02040503050406030204" pitchFamily="18" charset="0"/>
                      </a:rPr>
                      <m:t>∞</m:t>
                    </m:r>
                  </m:oMath>
                </a14:m>
                <a:r>
                  <a:rPr lang="pt-BR" dirty="0">
                    <a:solidFill>
                      <a:schemeClr val="dk1"/>
                    </a:solidFill>
                  </a:rPr>
                  <a:t>;-1[</a:t>
                </a:r>
                <a14:m>
                  <m:oMath xmlns:m="http://schemas.openxmlformats.org/officeDocument/2006/math">
                    <m:r>
                      <a:rPr lang="pt-BR" b="0" i="0" smtClean="0">
                        <a:solidFill>
                          <a:schemeClr val="dk1"/>
                        </a:solidFill>
                        <a:latin typeface="Cambria Math" panose="02040503050406030204" pitchFamily="18" charset="0"/>
                        <a:ea typeface="Cambria Math" panose="02040503050406030204" pitchFamily="18" charset="0"/>
                      </a:rPr>
                      <m:t> </m:t>
                    </m:r>
                    <m:r>
                      <a:rPr lang="pt-BR" i="1">
                        <a:solidFill>
                          <a:schemeClr val="dk1"/>
                        </a:solidFill>
                        <a:latin typeface="Cambria Math" panose="02040503050406030204" pitchFamily="18" charset="0"/>
                        <a:ea typeface="Cambria Math" panose="02040503050406030204" pitchFamily="18" charset="0"/>
                      </a:rPr>
                      <m:t>∪</m:t>
                    </m:r>
                  </m:oMath>
                </a14:m>
                <a:r>
                  <a:rPr lang="pt-BR" dirty="0">
                    <a:solidFill>
                      <a:schemeClr val="dk1"/>
                    </a:solidFill>
                  </a:rPr>
                  <a:t> ]1; +</a:t>
                </a:r>
                <a14:m>
                  <m:oMath xmlns:m="http://schemas.openxmlformats.org/officeDocument/2006/math">
                    <m:r>
                      <a:rPr lang="pt-BR" i="1">
                        <a:solidFill>
                          <a:schemeClr val="dk1"/>
                        </a:solidFill>
                        <a:latin typeface="Cambria Math" panose="02040503050406030204" pitchFamily="18" charset="0"/>
                        <a:ea typeface="Cambria Math" panose="02040503050406030204" pitchFamily="18" charset="0"/>
                      </a:rPr>
                      <m:t>∞</m:t>
                    </m:r>
                  </m:oMath>
                </a14:m>
                <a:r>
                  <a:rPr lang="pt-BR" dirty="0">
                    <a:solidFill>
                      <a:schemeClr val="dk1"/>
                    </a:solidFill>
                  </a:rPr>
                  <a:t>[</a:t>
                </a:r>
              </a:p>
              <a:p>
                <a:pPr marL="0" lvl="0" indent="0" algn="l" rtl="0">
                  <a:spcBef>
                    <a:spcPts val="1200"/>
                  </a:spcBef>
                  <a:spcAft>
                    <a:spcPts val="1200"/>
                  </a:spcAft>
                  <a:buNone/>
                </a:pPr>
                <a:endParaRPr dirty="0"/>
              </a:p>
            </p:txBody>
          </p:sp>
        </mc:Choice>
        <mc:Fallback xmlns="">
          <p:sp>
            <p:nvSpPr>
              <p:cNvPr id="175" name="Google Shape;175;p31"/>
              <p:cNvSpPr txBox="1">
                <a:spLocks noGrp="1" noRot="1" noChangeAspect="1" noMove="1" noResize="1" noEditPoints="1" noAdjustHandles="1" noChangeArrowheads="1" noChangeShapeType="1" noTextEdit="1"/>
              </p:cNvSpPr>
              <p:nvPr>
                <p:ph type="body" idx="4294967295"/>
              </p:nvPr>
            </p:nvSpPr>
            <p:spPr>
              <a:xfrm>
                <a:off x="4730750" y="1189038"/>
                <a:ext cx="4413250" cy="3459162"/>
              </a:xfrm>
              <a:prstGeom prst="rect">
                <a:avLst/>
              </a:prstGeom>
              <a:blipFill>
                <a:blip r:embed="rId4"/>
                <a:stretch>
                  <a:fillRect l="-552"/>
                </a:stretch>
              </a:blipFill>
            </p:spPr>
            <p:txBody>
              <a:bodyPr/>
              <a:lstStyle/>
              <a:p>
                <a:r>
                  <a:rPr lang="pt-BR">
                    <a:noFill/>
                  </a:rPr>
                  <a:t> </a:t>
                </a:r>
              </a:p>
            </p:txBody>
          </p:sp>
        </mc:Fallback>
      </mc:AlternateContent>
      <p:pic>
        <p:nvPicPr>
          <p:cNvPr id="176" name="Google Shape;176;p31"/>
          <p:cNvPicPr preferRelativeResize="0"/>
          <p:nvPr/>
        </p:nvPicPr>
        <p:blipFill>
          <a:blip r:embed="rId5">
            <a:alphaModFix/>
          </a:blip>
          <a:stretch>
            <a:fillRect/>
          </a:stretch>
        </p:blipFill>
        <p:spPr>
          <a:xfrm>
            <a:off x="311700" y="2954775"/>
            <a:ext cx="3643825" cy="2099550"/>
          </a:xfrm>
          <a:prstGeom prst="rect">
            <a:avLst/>
          </a:prstGeom>
          <a:noFill/>
          <a:ln>
            <a:noFill/>
          </a:ln>
        </p:spPr>
      </p:pic>
      <p:pic>
        <p:nvPicPr>
          <p:cNvPr id="177" name="Google Shape;177;p31"/>
          <p:cNvPicPr preferRelativeResize="0"/>
          <p:nvPr/>
        </p:nvPicPr>
        <p:blipFill>
          <a:blip r:embed="rId6">
            <a:alphaModFix/>
          </a:blip>
          <a:stretch>
            <a:fillRect/>
          </a:stretch>
        </p:blipFill>
        <p:spPr>
          <a:xfrm>
            <a:off x="5034075" y="3061950"/>
            <a:ext cx="3179925" cy="183377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76"/>
                                        </p:tgtEl>
                                        <p:attrNameLst>
                                          <p:attrName>style.visibility</p:attrName>
                                        </p:attrNameLst>
                                      </p:cBhvr>
                                      <p:to>
                                        <p:strVal val="visible"/>
                                      </p:to>
                                    </p:set>
                                    <p:animEffect transition="in" filter="wipe(down)">
                                      <p:cBhvr>
                                        <p:cTn id="7" dur="580">
                                          <p:stCondLst>
                                            <p:cond delay="0"/>
                                          </p:stCondLst>
                                        </p:cTn>
                                        <p:tgtEl>
                                          <p:spTgt spid="176"/>
                                        </p:tgtEl>
                                      </p:cBhvr>
                                    </p:animEffect>
                                    <p:anim calcmode="lin" valueType="num">
                                      <p:cBhvr>
                                        <p:cTn id="8" dur="1822" tmFilter="0,0; 0.14,0.36; 0.43,0.73; 0.71,0.91; 1.0,1.0">
                                          <p:stCondLst>
                                            <p:cond delay="0"/>
                                          </p:stCondLst>
                                        </p:cTn>
                                        <p:tgtEl>
                                          <p:spTgt spid="17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7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7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7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76"/>
                                        </p:tgtEl>
                                        <p:attrNameLst>
                                          <p:attrName>ppt_y</p:attrName>
                                        </p:attrNameLst>
                                      </p:cBhvr>
                                      <p:tavLst>
                                        <p:tav tm="0" fmla="#ppt_y-sin(pi*$)/81">
                                          <p:val>
                                            <p:fltVal val="0"/>
                                          </p:val>
                                        </p:tav>
                                        <p:tav tm="100000">
                                          <p:val>
                                            <p:fltVal val="1"/>
                                          </p:val>
                                        </p:tav>
                                      </p:tavLst>
                                    </p:anim>
                                    <p:animScale>
                                      <p:cBhvr>
                                        <p:cTn id="13" dur="26">
                                          <p:stCondLst>
                                            <p:cond delay="650"/>
                                          </p:stCondLst>
                                        </p:cTn>
                                        <p:tgtEl>
                                          <p:spTgt spid="176"/>
                                        </p:tgtEl>
                                      </p:cBhvr>
                                      <p:to x="100000" y="60000"/>
                                    </p:animScale>
                                    <p:animScale>
                                      <p:cBhvr>
                                        <p:cTn id="14" dur="166" decel="50000">
                                          <p:stCondLst>
                                            <p:cond delay="676"/>
                                          </p:stCondLst>
                                        </p:cTn>
                                        <p:tgtEl>
                                          <p:spTgt spid="176"/>
                                        </p:tgtEl>
                                      </p:cBhvr>
                                      <p:to x="100000" y="100000"/>
                                    </p:animScale>
                                    <p:animScale>
                                      <p:cBhvr>
                                        <p:cTn id="15" dur="26">
                                          <p:stCondLst>
                                            <p:cond delay="1312"/>
                                          </p:stCondLst>
                                        </p:cTn>
                                        <p:tgtEl>
                                          <p:spTgt spid="176"/>
                                        </p:tgtEl>
                                      </p:cBhvr>
                                      <p:to x="100000" y="80000"/>
                                    </p:animScale>
                                    <p:animScale>
                                      <p:cBhvr>
                                        <p:cTn id="16" dur="166" decel="50000">
                                          <p:stCondLst>
                                            <p:cond delay="1338"/>
                                          </p:stCondLst>
                                        </p:cTn>
                                        <p:tgtEl>
                                          <p:spTgt spid="176"/>
                                        </p:tgtEl>
                                      </p:cBhvr>
                                      <p:to x="100000" y="100000"/>
                                    </p:animScale>
                                    <p:animScale>
                                      <p:cBhvr>
                                        <p:cTn id="17" dur="26">
                                          <p:stCondLst>
                                            <p:cond delay="1642"/>
                                          </p:stCondLst>
                                        </p:cTn>
                                        <p:tgtEl>
                                          <p:spTgt spid="176"/>
                                        </p:tgtEl>
                                      </p:cBhvr>
                                      <p:to x="100000" y="90000"/>
                                    </p:animScale>
                                    <p:animScale>
                                      <p:cBhvr>
                                        <p:cTn id="18" dur="166" decel="50000">
                                          <p:stCondLst>
                                            <p:cond delay="1668"/>
                                          </p:stCondLst>
                                        </p:cTn>
                                        <p:tgtEl>
                                          <p:spTgt spid="176"/>
                                        </p:tgtEl>
                                      </p:cBhvr>
                                      <p:to x="100000" y="100000"/>
                                    </p:animScale>
                                    <p:animScale>
                                      <p:cBhvr>
                                        <p:cTn id="19" dur="26">
                                          <p:stCondLst>
                                            <p:cond delay="1808"/>
                                          </p:stCondLst>
                                        </p:cTn>
                                        <p:tgtEl>
                                          <p:spTgt spid="176"/>
                                        </p:tgtEl>
                                      </p:cBhvr>
                                      <p:to x="100000" y="95000"/>
                                    </p:animScale>
                                    <p:animScale>
                                      <p:cBhvr>
                                        <p:cTn id="20" dur="166" decel="50000">
                                          <p:stCondLst>
                                            <p:cond delay="1834"/>
                                          </p:stCondLst>
                                        </p:cTn>
                                        <p:tgtEl>
                                          <p:spTgt spid="17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177"/>
                                        </p:tgtEl>
                                        <p:attrNameLst>
                                          <p:attrName>style.visibility</p:attrName>
                                        </p:attrNameLst>
                                      </p:cBhvr>
                                      <p:to>
                                        <p:strVal val="visible"/>
                                      </p:to>
                                    </p:set>
                                    <p:animEffect transition="in" filter="circle(in)">
                                      <p:cBhvr>
                                        <p:cTn id="25" dur="2000"/>
                                        <p:tgtEl>
                                          <p:spTgt spid="1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2"/>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Trigonometria Circular vs Trigonometria Hiperbólica </a:t>
            </a:r>
            <a:endParaRPr/>
          </a:p>
          <a:p>
            <a:pPr marL="0" lvl="0" indent="0" algn="l" rtl="0">
              <a:spcBef>
                <a:spcPts val="0"/>
              </a:spcBef>
              <a:spcAft>
                <a:spcPts val="0"/>
              </a:spcAft>
              <a:buNone/>
            </a:pPr>
            <a:endParaRPr/>
          </a:p>
        </p:txBody>
      </p:sp>
      <mc:AlternateContent xmlns:mc="http://schemas.openxmlformats.org/markup-compatibility/2006" xmlns:a14="http://schemas.microsoft.com/office/drawing/2010/main">
        <mc:Choice Requires="a14">
          <p:sp>
            <p:nvSpPr>
              <p:cNvPr id="183" name="Google Shape;183;p32"/>
              <p:cNvSpPr txBox="1">
                <a:spLocks noGrp="1"/>
              </p:cNvSpPr>
              <p:nvPr>
                <p:ph type="body" idx="1"/>
              </p:nvPr>
            </p:nvSpPr>
            <p:spPr>
              <a:xfrm>
                <a:off x="311700" y="1188825"/>
                <a:ext cx="4260300" cy="3380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solidFill>
                      <a:schemeClr val="dk1"/>
                    </a:solidFill>
                  </a:rPr>
                  <a:t>Funções Trigonometria Circular  </a:t>
                </a:r>
              </a:p>
              <a:p>
                <a:pPr marL="0" lvl="0" indent="0" algn="l" rtl="0">
                  <a:spcBef>
                    <a:spcPts val="1200"/>
                  </a:spcBef>
                  <a:spcAft>
                    <a:spcPts val="0"/>
                  </a:spcAft>
                  <a:buNone/>
                </a:pPr>
                <a:r>
                  <a:rPr lang="pt-BR" dirty="0">
                    <a:solidFill>
                      <a:schemeClr val="dk1"/>
                    </a:solidFill>
                  </a:rPr>
                  <a:t>Função: </a:t>
                </a:r>
                <a14:m>
                  <m:oMath xmlns:m="http://schemas.openxmlformats.org/officeDocument/2006/math">
                    <m:func>
                      <m:funcPr>
                        <m:ctrlPr>
                          <a:rPr lang="ar-AE" i="1" smtClean="0">
                            <a:solidFill>
                              <a:schemeClr val="dk1"/>
                            </a:solidFill>
                            <a:latin typeface="Cambria Math" panose="02040503050406030204" pitchFamily="18" charset="0"/>
                          </a:rPr>
                        </m:ctrlPr>
                      </m:funcPr>
                      <m:fName>
                        <m:r>
                          <m:rPr>
                            <m:sty m:val="p"/>
                          </m:rPr>
                          <a:rPr lang="pt-BR" i="0" smtClean="0">
                            <a:solidFill>
                              <a:schemeClr val="dk1"/>
                            </a:solidFill>
                            <a:latin typeface="Cambria Math" panose="02040503050406030204" pitchFamily="18" charset="0"/>
                          </a:rPr>
                          <m:t>sec</m:t>
                        </m:r>
                      </m:fName>
                      <m:e>
                        <m:r>
                          <a:rPr lang="ar-AE" b="0" i="1" smtClean="0">
                            <a:solidFill>
                              <a:schemeClr val="dk1"/>
                            </a:solidFill>
                            <a:latin typeface="Cambria Math" panose="02040503050406030204" pitchFamily="18" charset="0"/>
                          </a:rPr>
                          <m:t>(</m:t>
                        </m:r>
                        <m:r>
                          <a:rPr lang="pt-BR" b="0" i="1" smtClean="0">
                            <a:solidFill>
                              <a:schemeClr val="dk1"/>
                            </a:solidFill>
                            <a:latin typeface="Cambria Math" panose="02040503050406030204" pitchFamily="18" charset="0"/>
                          </a:rPr>
                          <m:t>𝑥</m:t>
                        </m:r>
                        <m:r>
                          <a:rPr lang="pt-BR" b="0" i="1" smtClean="0">
                            <a:solidFill>
                              <a:schemeClr val="dk1"/>
                            </a:solidFill>
                            <a:latin typeface="Cambria Math" panose="02040503050406030204" pitchFamily="18" charset="0"/>
                          </a:rPr>
                          <m:t>)</m:t>
                        </m:r>
                      </m:e>
                    </m:func>
                  </m:oMath>
                </a14:m>
                <a:endParaRPr lang="ar-AE" dirty="0">
                  <a:solidFill>
                    <a:schemeClr val="dk1"/>
                  </a:solidFill>
                </a:endParaRPr>
              </a:p>
              <a:p>
                <a:pPr marL="0" lvl="0" indent="0" algn="l" rtl="0">
                  <a:spcBef>
                    <a:spcPts val="1200"/>
                  </a:spcBef>
                  <a:spcAft>
                    <a:spcPts val="0"/>
                  </a:spcAft>
                  <a:buNone/>
                </a:pPr>
                <a:r>
                  <a:rPr lang="pt-BR" dirty="0">
                    <a:solidFill>
                      <a:schemeClr val="dk1"/>
                    </a:solidFill>
                  </a:rPr>
                  <a:t>Domínio: </a:t>
                </a:r>
                <a14:m>
                  <m:oMath xmlns:m="http://schemas.openxmlformats.org/officeDocument/2006/math">
                    <m:r>
                      <a:rPr lang="pt-BR" i="1" smtClean="0">
                        <a:solidFill>
                          <a:schemeClr val="dk1"/>
                        </a:solidFill>
                        <a:latin typeface="Cambria Math" panose="02040503050406030204" pitchFamily="18" charset="0"/>
                        <a:ea typeface="Cambria Math" panose="02040503050406030204" pitchFamily="18" charset="0"/>
                      </a:rPr>
                      <m:t>ℝ</m:t>
                    </m:r>
                  </m:oMath>
                </a14:m>
                <a:endParaRPr lang="pt-BR" dirty="0">
                  <a:solidFill>
                    <a:schemeClr val="dk1"/>
                  </a:solidFill>
                </a:endParaRPr>
              </a:p>
              <a:p>
                <a:pPr marL="0" lvl="0" indent="0" algn="l" rtl="0">
                  <a:spcBef>
                    <a:spcPts val="1200"/>
                  </a:spcBef>
                  <a:spcAft>
                    <a:spcPts val="1200"/>
                  </a:spcAft>
                  <a:buNone/>
                </a:pPr>
                <a:r>
                  <a:rPr lang="pt-BR" dirty="0">
                    <a:solidFill>
                      <a:schemeClr val="dk1"/>
                    </a:solidFill>
                  </a:rPr>
                  <a:t>Imagem: </a:t>
                </a:r>
                <a:r>
                  <a:rPr lang="pt-BR" sz="1850" dirty="0">
                    <a:solidFill>
                      <a:schemeClr val="dk1"/>
                    </a:solidFill>
                  </a:rPr>
                  <a:t>{y </a:t>
                </a:r>
                <a14:m>
                  <m:oMath xmlns:m="http://schemas.openxmlformats.org/officeDocument/2006/math">
                    <m:r>
                      <a:rPr lang="pt-BR" sz="1850" i="1" smtClean="0">
                        <a:solidFill>
                          <a:schemeClr val="dk1"/>
                        </a:solidFill>
                        <a:latin typeface="Cambria Math" panose="02040503050406030204" pitchFamily="18" charset="0"/>
                        <a:ea typeface="Cambria Math" panose="02040503050406030204" pitchFamily="18" charset="0"/>
                      </a:rPr>
                      <m:t>∈</m:t>
                    </m:r>
                  </m:oMath>
                </a14:m>
                <a:r>
                  <a:rPr lang="pt-BR" sz="1850" dirty="0">
                    <a:solidFill>
                      <a:schemeClr val="dk1"/>
                    </a:solidFill>
                  </a:rPr>
                  <a:t> R  | y </a:t>
                </a:r>
                <a:r>
                  <a:rPr lang="pt-BR" sz="1850" u="sng" dirty="0">
                    <a:solidFill>
                      <a:schemeClr val="dk1"/>
                    </a:solidFill>
                  </a:rPr>
                  <a:t>&lt;</a:t>
                </a:r>
                <a:r>
                  <a:rPr lang="pt-BR" sz="1850" dirty="0">
                    <a:solidFill>
                      <a:schemeClr val="dk1"/>
                    </a:solidFill>
                  </a:rPr>
                  <a:t> – 1 ou y </a:t>
                </a:r>
                <a:r>
                  <a:rPr lang="pt-BR" sz="1850" u="sng" dirty="0">
                    <a:solidFill>
                      <a:schemeClr val="dk1"/>
                    </a:solidFill>
                  </a:rPr>
                  <a:t>&gt;</a:t>
                </a:r>
                <a:r>
                  <a:rPr lang="pt-BR" sz="1850" dirty="0">
                    <a:solidFill>
                      <a:schemeClr val="dk1"/>
                    </a:solidFill>
                  </a:rPr>
                  <a:t> 1}</a:t>
                </a:r>
                <a:endParaRPr sz="2500" dirty="0">
                  <a:solidFill>
                    <a:schemeClr val="dk1"/>
                  </a:solidFill>
                </a:endParaRPr>
              </a:p>
            </p:txBody>
          </p:sp>
        </mc:Choice>
        <mc:Fallback xmlns="">
          <p:sp>
            <p:nvSpPr>
              <p:cNvPr id="183" name="Google Shape;183;p32"/>
              <p:cNvSpPr txBox="1">
                <a:spLocks noGrp="1" noRot="1" noChangeAspect="1" noMove="1" noResize="1" noEditPoints="1" noAdjustHandles="1" noChangeArrowheads="1" noChangeShapeType="1" noTextEdit="1"/>
              </p:cNvSpPr>
              <p:nvPr>
                <p:ph type="body" idx="1"/>
              </p:nvPr>
            </p:nvSpPr>
            <p:spPr>
              <a:xfrm>
                <a:off x="311700" y="1188825"/>
                <a:ext cx="4260300" cy="3380100"/>
              </a:xfrm>
              <a:prstGeom prst="rect">
                <a:avLst/>
              </a:prstGeom>
              <a:blipFill>
                <a:blip r:embed="rId3"/>
                <a:stretch>
                  <a:fillRect l="-572"/>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184" name="Google Shape;184;p32"/>
              <p:cNvSpPr txBox="1">
                <a:spLocks noGrp="1"/>
              </p:cNvSpPr>
              <p:nvPr>
                <p:ph type="body" idx="4294967295"/>
              </p:nvPr>
            </p:nvSpPr>
            <p:spPr>
              <a:xfrm>
                <a:off x="4730750" y="1189038"/>
                <a:ext cx="4413250" cy="3459162"/>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solidFill>
                      <a:schemeClr val="dk1"/>
                    </a:solidFill>
                  </a:rPr>
                  <a:t>Funções Trigonometria Hiperbólica</a:t>
                </a:r>
              </a:p>
              <a:p>
                <a:pPr marL="0" lvl="0" indent="0" algn="l" rtl="0">
                  <a:spcBef>
                    <a:spcPts val="1200"/>
                  </a:spcBef>
                  <a:spcAft>
                    <a:spcPts val="0"/>
                  </a:spcAft>
                  <a:buNone/>
                </a:pPr>
                <a:r>
                  <a:rPr lang="pt-BR" dirty="0">
                    <a:solidFill>
                      <a:schemeClr val="dk1"/>
                    </a:solidFill>
                  </a:rPr>
                  <a:t>Função: </a:t>
                </a:r>
                <a14:m>
                  <m:oMath xmlns:m="http://schemas.openxmlformats.org/officeDocument/2006/math">
                    <m:func>
                      <m:funcPr>
                        <m:ctrlPr>
                          <a:rPr lang="ar-AE" i="1" smtClean="0">
                            <a:solidFill>
                              <a:schemeClr val="dk1"/>
                            </a:solidFill>
                            <a:latin typeface="Cambria Math" panose="02040503050406030204" pitchFamily="18" charset="0"/>
                          </a:rPr>
                        </m:ctrlPr>
                      </m:funcPr>
                      <m:fName>
                        <m:r>
                          <m:rPr>
                            <m:sty m:val="p"/>
                          </m:rPr>
                          <a:rPr lang="pt-BR" i="0" smtClean="0">
                            <a:solidFill>
                              <a:schemeClr val="dk1"/>
                            </a:solidFill>
                            <a:latin typeface="Cambria Math" panose="02040503050406030204" pitchFamily="18" charset="0"/>
                          </a:rPr>
                          <m:t>sech</m:t>
                        </m:r>
                      </m:fName>
                      <m:e>
                        <m:r>
                          <a:rPr lang="ar-AE" b="0" i="1" smtClean="0">
                            <a:solidFill>
                              <a:schemeClr val="dk1"/>
                            </a:solidFill>
                            <a:latin typeface="Cambria Math" panose="02040503050406030204" pitchFamily="18" charset="0"/>
                          </a:rPr>
                          <m:t>(</m:t>
                        </m:r>
                        <m:r>
                          <a:rPr lang="pt-BR" b="0" i="1" smtClean="0">
                            <a:solidFill>
                              <a:schemeClr val="dk1"/>
                            </a:solidFill>
                            <a:latin typeface="Cambria Math" panose="02040503050406030204" pitchFamily="18" charset="0"/>
                          </a:rPr>
                          <m:t>𝑥</m:t>
                        </m:r>
                        <m:r>
                          <a:rPr lang="pt-BR" b="0" i="1" smtClean="0">
                            <a:solidFill>
                              <a:schemeClr val="dk1"/>
                            </a:solidFill>
                            <a:latin typeface="Cambria Math" panose="02040503050406030204" pitchFamily="18" charset="0"/>
                          </a:rPr>
                          <m:t>)</m:t>
                        </m:r>
                      </m:e>
                    </m:func>
                  </m:oMath>
                </a14:m>
                <a:endParaRPr lang="ar-AE" dirty="0">
                  <a:solidFill>
                    <a:schemeClr val="dk1"/>
                  </a:solidFill>
                </a:endParaRPr>
              </a:p>
              <a:p>
                <a:pPr marL="0" lvl="0" indent="0" algn="l" rtl="0">
                  <a:spcBef>
                    <a:spcPts val="1200"/>
                  </a:spcBef>
                  <a:spcAft>
                    <a:spcPts val="0"/>
                  </a:spcAft>
                  <a:buNone/>
                </a:pPr>
                <a:r>
                  <a:rPr lang="pt-BR" dirty="0">
                    <a:solidFill>
                      <a:schemeClr val="dk1"/>
                    </a:solidFill>
                  </a:rPr>
                  <a:t>Domínio: </a:t>
                </a:r>
                <a14:m>
                  <m:oMath xmlns:m="http://schemas.openxmlformats.org/officeDocument/2006/math">
                    <m:r>
                      <a:rPr lang="pt-BR" i="1" smtClean="0">
                        <a:solidFill>
                          <a:schemeClr val="dk1"/>
                        </a:solidFill>
                        <a:latin typeface="Cambria Math" panose="02040503050406030204" pitchFamily="18" charset="0"/>
                        <a:ea typeface="Cambria Math" panose="02040503050406030204" pitchFamily="18" charset="0"/>
                      </a:rPr>
                      <m:t>ℝ</m:t>
                    </m:r>
                  </m:oMath>
                </a14:m>
                <a:endParaRPr lang="pt-BR" dirty="0">
                  <a:solidFill>
                    <a:schemeClr val="dk1"/>
                  </a:solidFill>
                </a:endParaRPr>
              </a:p>
              <a:p>
                <a:pPr marL="0" lvl="0" indent="0" algn="l" rtl="0">
                  <a:spcBef>
                    <a:spcPts val="1200"/>
                  </a:spcBef>
                  <a:spcAft>
                    <a:spcPts val="0"/>
                  </a:spcAft>
                  <a:buNone/>
                </a:pPr>
                <a:r>
                  <a:rPr lang="pt-BR" dirty="0">
                    <a:solidFill>
                      <a:schemeClr val="dk1"/>
                    </a:solidFill>
                  </a:rPr>
                  <a:t>Imagem: ]-1;1[</a:t>
                </a:r>
              </a:p>
              <a:p>
                <a:pPr marL="0" lvl="0" indent="0" algn="l" rtl="0">
                  <a:spcBef>
                    <a:spcPts val="1200"/>
                  </a:spcBef>
                  <a:spcAft>
                    <a:spcPts val="1200"/>
                  </a:spcAft>
                  <a:buNone/>
                </a:pPr>
                <a:endParaRPr dirty="0"/>
              </a:p>
            </p:txBody>
          </p:sp>
        </mc:Choice>
        <mc:Fallback xmlns="">
          <p:sp>
            <p:nvSpPr>
              <p:cNvPr id="184" name="Google Shape;184;p32"/>
              <p:cNvSpPr txBox="1">
                <a:spLocks noGrp="1" noRot="1" noChangeAspect="1" noMove="1" noResize="1" noEditPoints="1" noAdjustHandles="1" noChangeArrowheads="1" noChangeShapeType="1" noTextEdit="1"/>
              </p:cNvSpPr>
              <p:nvPr>
                <p:ph type="body" idx="4294967295"/>
              </p:nvPr>
            </p:nvSpPr>
            <p:spPr>
              <a:xfrm>
                <a:off x="4730750" y="1189038"/>
                <a:ext cx="4413250" cy="3459162"/>
              </a:xfrm>
              <a:prstGeom prst="rect">
                <a:avLst/>
              </a:prstGeom>
              <a:blipFill>
                <a:blip r:embed="rId4"/>
                <a:stretch>
                  <a:fillRect l="-552"/>
                </a:stretch>
              </a:blipFill>
            </p:spPr>
            <p:txBody>
              <a:bodyPr/>
              <a:lstStyle/>
              <a:p>
                <a:r>
                  <a:rPr lang="pt-BR">
                    <a:noFill/>
                  </a:rPr>
                  <a:t> </a:t>
                </a:r>
              </a:p>
            </p:txBody>
          </p:sp>
        </mc:Fallback>
      </mc:AlternateContent>
      <p:pic>
        <p:nvPicPr>
          <p:cNvPr id="185" name="Google Shape;185;p32"/>
          <p:cNvPicPr preferRelativeResize="0"/>
          <p:nvPr/>
        </p:nvPicPr>
        <p:blipFill>
          <a:blip r:embed="rId5">
            <a:alphaModFix/>
          </a:blip>
          <a:stretch>
            <a:fillRect/>
          </a:stretch>
        </p:blipFill>
        <p:spPr>
          <a:xfrm>
            <a:off x="5649649" y="3023925"/>
            <a:ext cx="3494350" cy="2060550"/>
          </a:xfrm>
          <a:prstGeom prst="rect">
            <a:avLst/>
          </a:prstGeom>
          <a:noFill/>
          <a:ln>
            <a:noFill/>
          </a:ln>
        </p:spPr>
      </p:pic>
      <p:pic>
        <p:nvPicPr>
          <p:cNvPr id="186" name="Google Shape;186;p32"/>
          <p:cNvPicPr preferRelativeResize="0"/>
          <p:nvPr/>
        </p:nvPicPr>
        <p:blipFill>
          <a:blip r:embed="rId6">
            <a:alphaModFix/>
          </a:blip>
          <a:stretch>
            <a:fillRect/>
          </a:stretch>
        </p:blipFill>
        <p:spPr>
          <a:xfrm>
            <a:off x="186350" y="3082950"/>
            <a:ext cx="3698650" cy="19425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86"/>
                                        </p:tgtEl>
                                        <p:attrNameLst>
                                          <p:attrName>style.visibility</p:attrName>
                                        </p:attrNameLst>
                                      </p:cBhvr>
                                      <p:to>
                                        <p:strVal val="visible"/>
                                      </p:to>
                                    </p:set>
                                    <p:animEffect transition="in" filter="barn(inVertical)">
                                      <p:cBhvr>
                                        <p:cTn id="7" dur="500"/>
                                        <p:tgtEl>
                                          <p:spTgt spid="18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85"/>
                                        </p:tgtEl>
                                        <p:attrNameLst>
                                          <p:attrName>style.visibility</p:attrName>
                                        </p:attrNameLst>
                                      </p:cBhvr>
                                      <p:to>
                                        <p:strVal val="visible"/>
                                      </p:to>
                                    </p:set>
                                    <p:animEffect transition="in" filter="wipe(down)">
                                      <p:cBhvr>
                                        <p:cTn id="12" dur="500"/>
                                        <p:tgtEl>
                                          <p:spTgt spid="1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3"/>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Trigonometria Circular vs Trigonometria Hiperbólica </a:t>
            </a:r>
            <a:endParaRPr/>
          </a:p>
          <a:p>
            <a:pPr marL="0" lvl="0" indent="0" algn="l" rtl="0">
              <a:spcBef>
                <a:spcPts val="0"/>
              </a:spcBef>
              <a:spcAft>
                <a:spcPts val="0"/>
              </a:spcAft>
              <a:buNone/>
            </a:pPr>
            <a:endParaRPr/>
          </a:p>
        </p:txBody>
      </p:sp>
      <mc:AlternateContent xmlns:mc="http://schemas.openxmlformats.org/markup-compatibility/2006" xmlns:a14="http://schemas.microsoft.com/office/drawing/2010/main">
        <mc:Choice Requires="a14">
          <p:sp>
            <p:nvSpPr>
              <p:cNvPr id="192" name="Google Shape;192;p33"/>
              <p:cNvSpPr txBox="1">
                <a:spLocks noGrp="1"/>
              </p:cNvSpPr>
              <p:nvPr>
                <p:ph type="body" idx="1"/>
              </p:nvPr>
            </p:nvSpPr>
            <p:spPr>
              <a:xfrm>
                <a:off x="311700" y="1188825"/>
                <a:ext cx="4260300" cy="3380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solidFill>
                      <a:schemeClr val="dk1"/>
                    </a:solidFill>
                  </a:rPr>
                  <a:t>Funções Trigonometria Circular  </a:t>
                </a:r>
              </a:p>
              <a:p>
                <a:pPr marL="0" lvl="0" indent="0" algn="l" rtl="0">
                  <a:spcBef>
                    <a:spcPts val="1200"/>
                  </a:spcBef>
                  <a:spcAft>
                    <a:spcPts val="0"/>
                  </a:spcAft>
                  <a:buNone/>
                </a:pPr>
                <a:r>
                  <a:rPr lang="pt-BR" dirty="0">
                    <a:solidFill>
                      <a:schemeClr val="dk1"/>
                    </a:solidFill>
                  </a:rPr>
                  <a:t>Função: </a:t>
                </a:r>
                <a14:m>
                  <m:oMath xmlns:m="http://schemas.openxmlformats.org/officeDocument/2006/math">
                    <m:func>
                      <m:funcPr>
                        <m:ctrlPr>
                          <a:rPr lang="ar-AE" i="1" smtClean="0">
                            <a:solidFill>
                              <a:schemeClr val="dk1"/>
                            </a:solidFill>
                            <a:latin typeface="Cambria Math" panose="02040503050406030204" pitchFamily="18" charset="0"/>
                          </a:rPr>
                        </m:ctrlPr>
                      </m:funcPr>
                      <m:fName>
                        <m:r>
                          <m:rPr>
                            <m:sty m:val="p"/>
                          </m:rPr>
                          <a:rPr lang="pt-BR" i="0" smtClean="0">
                            <a:solidFill>
                              <a:schemeClr val="dk1"/>
                            </a:solidFill>
                            <a:latin typeface="Cambria Math" panose="02040503050406030204" pitchFamily="18" charset="0"/>
                          </a:rPr>
                          <m:t>csc</m:t>
                        </m:r>
                      </m:fName>
                      <m:e>
                        <m:r>
                          <a:rPr lang="ar-AE" b="0" i="1" smtClean="0">
                            <a:solidFill>
                              <a:schemeClr val="dk1"/>
                            </a:solidFill>
                            <a:latin typeface="Cambria Math" panose="02040503050406030204" pitchFamily="18" charset="0"/>
                          </a:rPr>
                          <m:t>(</m:t>
                        </m:r>
                        <m:r>
                          <a:rPr lang="pt-BR" b="0" i="1" smtClean="0">
                            <a:solidFill>
                              <a:schemeClr val="dk1"/>
                            </a:solidFill>
                            <a:latin typeface="Cambria Math" panose="02040503050406030204" pitchFamily="18" charset="0"/>
                          </a:rPr>
                          <m:t>𝑥</m:t>
                        </m:r>
                        <m:r>
                          <a:rPr lang="pt-BR" b="0" i="1" smtClean="0">
                            <a:solidFill>
                              <a:schemeClr val="dk1"/>
                            </a:solidFill>
                            <a:latin typeface="Cambria Math" panose="02040503050406030204" pitchFamily="18" charset="0"/>
                          </a:rPr>
                          <m:t>)</m:t>
                        </m:r>
                      </m:e>
                    </m:func>
                  </m:oMath>
                </a14:m>
                <a:endParaRPr lang="ar-AE" dirty="0">
                  <a:solidFill>
                    <a:schemeClr val="dk1"/>
                  </a:solidFill>
                </a:endParaRPr>
              </a:p>
              <a:p>
                <a:pPr marL="0" lvl="0" indent="0" algn="l" rtl="0">
                  <a:spcBef>
                    <a:spcPts val="1200"/>
                  </a:spcBef>
                  <a:spcAft>
                    <a:spcPts val="0"/>
                  </a:spcAft>
                  <a:buNone/>
                </a:pPr>
                <a:r>
                  <a:rPr lang="pt-BR" dirty="0">
                    <a:solidFill>
                      <a:schemeClr val="dk1"/>
                    </a:solidFill>
                  </a:rPr>
                  <a:t>Domínio: </a:t>
                </a:r>
                <a14:m>
                  <m:oMath xmlns:m="http://schemas.openxmlformats.org/officeDocument/2006/math">
                    <m:r>
                      <a:rPr lang="pt-BR" i="1" smtClean="0">
                        <a:solidFill>
                          <a:schemeClr val="dk1"/>
                        </a:solidFill>
                        <a:latin typeface="Cambria Math" panose="02040503050406030204" pitchFamily="18" charset="0"/>
                        <a:ea typeface="Cambria Math" panose="02040503050406030204" pitchFamily="18" charset="0"/>
                      </a:rPr>
                      <m:t>ℝ</m:t>
                    </m:r>
                  </m:oMath>
                </a14:m>
                <a:endParaRPr lang="pt-BR" dirty="0">
                  <a:solidFill>
                    <a:schemeClr val="dk1"/>
                  </a:solidFill>
                </a:endParaRPr>
              </a:p>
              <a:p>
                <a:pPr marL="0" lvl="0" indent="0" algn="l" rtl="0">
                  <a:spcBef>
                    <a:spcPts val="1200"/>
                  </a:spcBef>
                  <a:spcAft>
                    <a:spcPts val="1200"/>
                  </a:spcAft>
                  <a:buNone/>
                </a:pPr>
                <a:r>
                  <a:rPr lang="pt-BR" dirty="0">
                    <a:solidFill>
                      <a:schemeClr val="dk1"/>
                    </a:solidFill>
                  </a:rPr>
                  <a:t>Imagem: </a:t>
                </a:r>
                <a:r>
                  <a:rPr lang="pt-BR" sz="1850" dirty="0">
                    <a:solidFill>
                      <a:schemeClr val="dk1"/>
                    </a:solidFill>
                  </a:rPr>
                  <a:t>{y </a:t>
                </a:r>
                <a14:m>
                  <m:oMath xmlns:m="http://schemas.openxmlformats.org/officeDocument/2006/math">
                    <m:r>
                      <a:rPr lang="pt-BR" sz="1850" i="1" smtClean="0">
                        <a:solidFill>
                          <a:schemeClr val="dk1"/>
                        </a:solidFill>
                        <a:latin typeface="Cambria Math" panose="02040503050406030204" pitchFamily="18" charset="0"/>
                        <a:ea typeface="Cambria Math" panose="02040503050406030204" pitchFamily="18" charset="0"/>
                      </a:rPr>
                      <m:t>∈</m:t>
                    </m:r>
                  </m:oMath>
                </a14:m>
                <a:r>
                  <a:rPr lang="pt-BR" sz="1850" dirty="0">
                    <a:solidFill>
                      <a:schemeClr val="dk1"/>
                    </a:solidFill>
                  </a:rPr>
                  <a:t> R | y </a:t>
                </a:r>
                <a:r>
                  <a:rPr lang="pt-BR" sz="1850" u="sng" dirty="0">
                    <a:solidFill>
                      <a:schemeClr val="dk1"/>
                    </a:solidFill>
                  </a:rPr>
                  <a:t>&lt;</a:t>
                </a:r>
                <a:r>
                  <a:rPr lang="pt-BR" sz="1850" dirty="0">
                    <a:solidFill>
                      <a:schemeClr val="dk1"/>
                    </a:solidFill>
                  </a:rPr>
                  <a:t> – 1 ou y </a:t>
                </a:r>
                <a:r>
                  <a:rPr lang="pt-BR" sz="1850" u="sng" dirty="0">
                    <a:solidFill>
                      <a:schemeClr val="dk1"/>
                    </a:solidFill>
                  </a:rPr>
                  <a:t>&gt;</a:t>
                </a:r>
                <a:r>
                  <a:rPr lang="pt-BR" sz="1850" dirty="0">
                    <a:solidFill>
                      <a:schemeClr val="dk1"/>
                    </a:solidFill>
                  </a:rPr>
                  <a:t> 1}</a:t>
                </a:r>
                <a:endParaRPr sz="3200" dirty="0">
                  <a:solidFill>
                    <a:schemeClr val="dk1"/>
                  </a:solidFill>
                </a:endParaRPr>
              </a:p>
            </p:txBody>
          </p:sp>
        </mc:Choice>
        <mc:Fallback xmlns="">
          <p:sp>
            <p:nvSpPr>
              <p:cNvPr id="192" name="Google Shape;192;p33"/>
              <p:cNvSpPr txBox="1">
                <a:spLocks noGrp="1" noRot="1" noChangeAspect="1" noMove="1" noResize="1" noEditPoints="1" noAdjustHandles="1" noChangeArrowheads="1" noChangeShapeType="1" noTextEdit="1"/>
              </p:cNvSpPr>
              <p:nvPr>
                <p:ph type="body" idx="1"/>
              </p:nvPr>
            </p:nvSpPr>
            <p:spPr>
              <a:xfrm>
                <a:off x="311700" y="1188825"/>
                <a:ext cx="4260300" cy="3380100"/>
              </a:xfrm>
              <a:prstGeom prst="rect">
                <a:avLst/>
              </a:prstGeom>
              <a:blipFill>
                <a:blip r:embed="rId3"/>
                <a:stretch>
                  <a:fillRect l="-572"/>
                </a:stretch>
              </a:blipFill>
            </p:spPr>
            <p:txBody>
              <a:bodyPr/>
              <a:lstStyle/>
              <a:p>
                <a:r>
                  <a:rPr lang="pt-BR">
                    <a:noFill/>
                  </a:rPr>
                  <a:t> </a:t>
                </a:r>
              </a:p>
            </p:txBody>
          </p:sp>
        </mc:Fallback>
      </mc:AlternateContent>
      <mc:AlternateContent xmlns:mc="http://schemas.openxmlformats.org/markup-compatibility/2006" xmlns:a14="http://schemas.microsoft.com/office/drawing/2010/main">
        <mc:Choice Requires="a14">
          <p:sp>
            <p:nvSpPr>
              <p:cNvPr id="193" name="Google Shape;193;p33"/>
              <p:cNvSpPr txBox="1">
                <a:spLocks noGrp="1"/>
              </p:cNvSpPr>
              <p:nvPr>
                <p:ph type="body" idx="4294967295"/>
              </p:nvPr>
            </p:nvSpPr>
            <p:spPr>
              <a:xfrm>
                <a:off x="4730750" y="1189038"/>
                <a:ext cx="4413250" cy="3459162"/>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solidFill>
                      <a:schemeClr val="dk1"/>
                    </a:solidFill>
                  </a:rPr>
                  <a:t>Funções Trigonometria Hiperbólica</a:t>
                </a:r>
              </a:p>
              <a:p>
                <a:pPr marL="0" lvl="0" indent="0" algn="l" rtl="0">
                  <a:spcBef>
                    <a:spcPts val="1200"/>
                  </a:spcBef>
                  <a:spcAft>
                    <a:spcPts val="0"/>
                  </a:spcAft>
                  <a:buNone/>
                </a:pPr>
                <a:r>
                  <a:rPr lang="pt-BR" dirty="0">
                    <a:solidFill>
                      <a:schemeClr val="dk1"/>
                    </a:solidFill>
                  </a:rPr>
                  <a:t>Função: </a:t>
                </a:r>
                <a14:m>
                  <m:oMath xmlns:m="http://schemas.openxmlformats.org/officeDocument/2006/math">
                    <m:func>
                      <m:funcPr>
                        <m:ctrlPr>
                          <a:rPr lang="ar-AE" i="1" smtClean="0">
                            <a:solidFill>
                              <a:schemeClr val="dk1"/>
                            </a:solidFill>
                            <a:latin typeface="Cambria Math" panose="02040503050406030204" pitchFamily="18" charset="0"/>
                          </a:rPr>
                        </m:ctrlPr>
                      </m:funcPr>
                      <m:fName>
                        <m:r>
                          <m:rPr>
                            <m:sty m:val="p"/>
                          </m:rPr>
                          <a:rPr lang="pt-BR" i="0" smtClean="0">
                            <a:solidFill>
                              <a:schemeClr val="dk1"/>
                            </a:solidFill>
                            <a:latin typeface="Cambria Math" panose="02040503050406030204" pitchFamily="18" charset="0"/>
                          </a:rPr>
                          <m:t>csch</m:t>
                        </m:r>
                      </m:fName>
                      <m:e>
                        <m:r>
                          <a:rPr lang="pt-BR" b="0" i="1" smtClean="0">
                            <a:solidFill>
                              <a:schemeClr val="dk1"/>
                            </a:solidFill>
                            <a:latin typeface="Cambria Math" panose="02040503050406030204" pitchFamily="18" charset="0"/>
                          </a:rPr>
                          <m:t>(</m:t>
                        </m:r>
                        <m:r>
                          <a:rPr lang="pt-BR" b="0" i="1" smtClean="0">
                            <a:solidFill>
                              <a:schemeClr val="dk1"/>
                            </a:solidFill>
                            <a:latin typeface="Cambria Math" panose="02040503050406030204" pitchFamily="18" charset="0"/>
                          </a:rPr>
                          <m:t>𝑥</m:t>
                        </m:r>
                        <m:r>
                          <a:rPr lang="pt-BR" b="0" i="1" smtClean="0">
                            <a:solidFill>
                              <a:schemeClr val="dk1"/>
                            </a:solidFill>
                            <a:latin typeface="Cambria Math" panose="02040503050406030204" pitchFamily="18" charset="0"/>
                          </a:rPr>
                          <m:t>)</m:t>
                        </m:r>
                      </m:e>
                    </m:func>
                  </m:oMath>
                </a14:m>
                <a:endParaRPr lang="pt-BR" dirty="0">
                  <a:solidFill>
                    <a:schemeClr val="dk1"/>
                  </a:solidFill>
                </a:endParaRPr>
              </a:p>
              <a:p>
                <a:pPr marL="0" lvl="0" indent="0">
                  <a:spcBef>
                    <a:spcPts val="1200"/>
                  </a:spcBef>
                  <a:buNone/>
                </a:pPr>
                <a:r>
                  <a:rPr lang="pt-BR" dirty="0">
                    <a:solidFill>
                      <a:schemeClr val="dk1"/>
                    </a:solidFill>
                  </a:rPr>
                  <a:t>Domínio: ]-</a:t>
                </a:r>
                <a14:m>
                  <m:oMath xmlns:m="http://schemas.openxmlformats.org/officeDocument/2006/math">
                    <m:r>
                      <a:rPr lang="pt-BR" i="1" smtClean="0">
                        <a:solidFill>
                          <a:schemeClr val="dk1"/>
                        </a:solidFill>
                        <a:latin typeface="Cambria Math" panose="02040503050406030204" pitchFamily="18" charset="0"/>
                        <a:ea typeface="Cambria Math" panose="02040503050406030204" pitchFamily="18" charset="0"/>
                      </a:rPr>
                      <m:t>∞</m:t>
                    </m:r>
                  </m:oMath>
                </a14:m>
                <a:r>
                  <a:rPr lang="pt-BR" dirty="0">
                    <a:solidFill>
                      <a:schemeClr val="dk1"/>
                    </a:solidFill>
                  </a:rPr>
                  <a:t>;0[ </a:t>
                </a:r>
                <a14:m>
                  <m:oMath xmlns:m="http://schemas.openxmlformats.org/officeDocument/2006/math">
                    <m:r>
                      <a:rPr lang="pt-BR" i="1">
                        <a:solidFill>
                          <a:schemeClr val="dk1"/>
                        </a:solidFill>
                        <a:latin typeface="Cambria Math" panose="02040503050406030204" pitchFamily="18" charset="0"/>
                        <a:ea typeface="Cambria Math" panose="02040503050406030204" pitchFamily="18" charset="0"/>
                      </a:rPr>
                      <m:t>∪</m:t>
                    </m:r>
                  </m:oMath>
                </a14:m>
                <a:r>
                  <a:rPr lang="pt-BR" dirty="0">
                    <a:solidFill>
                      <a:schemeClr val="dk1"/>
                    </a:solidFill>
                  </a:rPr>
                  <a:t> ]0; +</a:t>
                </a:r>
                <a:r>
                  <a:rPr lang="pt-BR" dirty="0">
                    <a:solidFill>
                      <a:schemeClr val="dk1"/>
                    </a:solidFill>
                    <a:ea typeface="Cambria Math" panose="02040503050406030204" pitchFamily="18" charset="0"/>
                  </a:rPr>
                  <a:t> </a:t>
                </a:r>
                <a14:m>
                  <m:oMath xmlns:m="http://schemas.openxmlformats.org/officeDocument/2006/math">
                    <m:r>
                      <a:rPr lang="pt-BR" i="1">
                        <a:solidFill>
                          <a:schemeClr val="dk1"/>
                        </a:solidFill>
                        <a:latin typeface="Cambria Math" panose="02040503050406030204" pitchFamily="18" charset="0"/>
                        <a:ea typeface="Cambria Math" panose="02040503050406030204" pitchFamily="18" charset="0"/>
                      </a:rPr>
                      <m:t>∞</m:t>
                    </m:r>
                  </m:oMath>
                </a14:m>
                <a:r>
                  <a:rPr lang="pt-BR" dirty="0">
                    <a:solidFill>
                      <a:schemeClr val="dk1"/>
                    </a:solidFill>
                  </a:rPr>
                  <a:t>[</a:t>
                </a:r>
              </a:p>
              <a:p>
                <a:pPr marL="0" lvl="0" indent="0">
                  <a:spcBef>
                    <a:spcPts val="1200"/>
                  </a:spcBef>
                  <a:buNone/>
                </a:pPr>
                <a:r>
                  <a:rPr lang="pt-BR" dirty="0">
                    <a:solidFill>
                      <a:schemeClr val="dk1"/>
                    </a:solidFill>
                  </a:rPr>
                  <a:t>Imagem: ]-</a:t>
                </a:r>
                <a14:m>
                  <m:oMath xmlns:m="http://schemas.openxmlformats.org/officeDocument/2006/math">
                    <m:r>
                      <a:rPr lang="pt-BR" i="1" smtClean="0">
                        <a:solidFill>
                          <a:schemeClr val="dk1"/>
                        </a:solidFill>
                        <a:latin typeface="Cambria Math" panose="02040503050406030204" pitchFamily="18" charset="0"/>
                        <a:ea typeface="Cambria Math" panose="02040503050406030204" pitchFamily="18" charset="0"/>
                      </a:rPr>
                      <m:t>∞</m:t>
                    </m:r>
                  </m:oMath>
                </a14:m>
                <a:r>
                  <a:rPr lang="pt-BR" dirty="0">
                    <a:solidFill>
                      <a:schemeClr val="dk1"/>
                    </a:solidFill>
                  </a:rPr>
                  <a:t>;0[ </a:t>
                </a:r>
                <a14:m>
                  <m:oMath xmlns:m="http://schemas.openxmlformats.org/officeDocument/2006/math">
                    <m:r>
                      <a:rPr lang="pt-BR" i="1" smtClean="0">
                        <a:solidFill>
                          <a:schemeClr val="dk1"/>
                        </a:solidFill>
                        <a:latin typeface="Cambria Math" panose="02040503050406030204" pitchFamily="18" charset="0"/>
                        <a:ea typeface="Cambria Math" panose="02040503050406030204" pitchFamily="18" charset="0"/>
                      </a:rPr>
                      <m:t>∪</m:t>
                    </m:r>
                  </m:oMath>
                </a14:m>
                <a:r>
                  <a:rPr lang="pt-BR" dirty="0">
                    <a:solidFill>
                      <a:schemeClr val="dk1"/>
                    </a:solidFill>
                  </a:rPr>
                  <a:t> ]0; +</a:t>
                </a:r>
                <a:r>
                  <a:rPr lang="pt-BR" dirty="0">
                    <a:solidFill>
                      <a:schemeClr val="dk1"/>
                    </a:solidFill>
                    <a:ea typeface="Cambria Math" panose="02040503050406030204" pitchFamily="18" charset="0"/>
                  </a:rPr>
                  <a:t> </a:t>
                </a:r>
                <a14:m>
                  <m:oMath xmlns:m="http://schemas.openxmlformats.org/officeDocument/2006/math">
                    <m:r>
                      <a:rPr lang="pt-BR" i="1">
                        <a:solidFill>
                          <a:schemeClr val="dk1"/>
                        </a:solidFill>
                        <a:latin typeface="Cambria Math" panose="02040503050406030204" pitchFamily="18" charset="0"/>
                        <a:ea typeface="Cambria Math" panose="02040503050406030204" pitchFamily="18" charset="0"/>
                      </a:rPr>
                      <m:t>∞</m:t>
                    </m:r>
                  </m:oMath>
                </a14:m>
                <a:r>
                  <a:rPr lang="pt-BR" dirty="0">
                    <a:solidFill>
                      <a:schemeClr val="dk1"/>
                    </a:solidFill>
                  </a:rPr>
                  <a:t>[</a:t>
                </a:r>
              </a:p>
              <a:p>
                <a:pPr marL="0" lvl="0" indent="0" algn="l" rtl="0">
                  <a:spcBef>
                    <a:spcPts val="1200"/>
                  </a:spcBef>
                  <a:spcAft>
                    <a:spcPts val="0"/>
                  </a:spcAft>
                  <a:buNone/>
                </a:pPr>
                <a:endParaRPr lang="pt-BR" dirty="0"/>
              </a:p>
              <a:p>
                <a:pPr marL="0" lvl="0" indent="0" algn="l" rtl="0">
                  <a:spcBef>
                    <a:spcPts val="1200"/>
                  </a:spcBef>
                  <a:spcAft>
                    <a:spcPts val="1200"/>
                  </a:spcAft>
                  <a:buNone/>
                </a:pPr>
                <a:endParaRPr dirty="0"/>
              </a:p>
            </p:txBody>
          </p:sp>
        </mc:Choice>
        <mc:Fallback xmlns="">
          <p:sp>
            <p:nvSpPr>
              <p:cNvPr id="193" name="Google Shape;193;p33"/>
              <p:cNvSpPr txBox="1">
                <a:spLocks noGrp="1" noRot="1" noChangeAspect="1" noMove="1" noResize="1" noEditPoints="1" noAdjustHandles="1" noChangeArrowheads="1" noChangeShapeType="1" noTextEdit="1"/>
              </p:cNvSpPr>
              <p:nvPr>
                <p:ph type="body" idx="4294967295"/>
              </p:nvPr>
            </p:nvSpPr>
            <p:spPr>
              <a:xfrm>
                <a:off x="4730750" y="1189038"/>
                <a:ext cx="4413250" cy="3459162"/>
              </a:xfrm>
              <a:prstGeom prst="rect">
                <a:avLst/>
              </a:prstGeom>
              <a:blipFill>
                <a:blip r:embed="rId4"/>
                <a:stretch>
                  <a:fillRect l="-552"/>
                </a:stretch>
              </a:blipFill>
            </p:spPr>
            <p:txBody>
              <a:bodyPr/>
              <a:lstStyle/>
              <a:p>
                <a:r>
                  <a:rPr lang="pt-BR">
                    <a:noFill/>
                  </a:rPr>
                  <a:t> </a:t>
                </a:r>
              </a:p>
            </p:txBody>
          </p:sp>
        </mc:Fallback>
      </mc:AlternateContent>
      <p:pic>
        <p:nvPicPr>
          <p:cNvPr id="194" name="Google Shape;194;p33"/>
          <p:cNvPicPr preferRelativeResize="0"/>
          <p:nvPr/>
        </p:nvPicPr>
        <p:blipFill>
          <a:blip r:embed="rId5">
            <a:alphaModFix/>
          </a:blip>
          <a:stretch>
            <a:fillRect/>
          </a:stretch>
        </p:blipFill>
        <p:spPr>
          <a:xfrm>
            <a:off x="5381362" y="3105225"/>
            <a:ext cx="2793975" cy="1887775"/>
          </a:xfrm>
          <a:prstGeom prst="rect">
            <a:avLst/>
          </a:prstGeom>
          <a:noFill/>
          <a:ln>
            <a:noFill/>
          </a:ln>
        </p:spPr>
      </p:pic>
      <p:pic>
        <p:nvPicPr>
          <p:cNvPr id="195" name="Google Shape;195;p33"/>
          <p:cNvPicPr preferRelativeResize="0"/>
          <p:nvPr/>
        </p:nvPicPr>
        <p:blipFill>
          <a:blip r:embed="rId6">
            <a:alphaModFix/>
          </a:blip>
          <a:stretch>
            <a:fillRect/>
          </a:stretch>
        </p:blipFill>
        <p:spPr>
          <a:xfrm>
            <a:off x="311700" y="3042850"/>
            <a:ext cx="3970000" cy="19501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5"/>
                                        </p:tgtEl>
                                        <p:attrNameLst>
                                          <p:attrName>style.visibility</p:attrName>
                                        </p:attrNameLst>
                                      </p:cBhvr>
                                      <p:to>
                                        <p:strVal val="visible"/>
                                      </p:to>
                                    </p:set>
                                    <p:animEffect transition="in" filter="fade">
                                      <p:cBhvr>
                                        <p:cTn id="7" dur="500"/>
                                        <p:tgtEl>
                                          <p:spTgt spid="19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nodeType="clickEffect">
                                  <p:stCondLst>
                                    <p:cond delay="0"/>
                                  </p:stCondLst>
                                  <p:childTnLst>
                                    <p:set>
                                      <p:cBhvr>
                                        <p:cTn id="11" dur="indefinite"/>
                                        <p:tgtEl>
                                          <p:spTgt spid="194"/>
                                        </p:tgtEl>
                                        <p:attrNameLst>
                                          <p:attrName>style.opacity</p:attrName>
                                        </p:attrNameLst>
                                      </p:cBhvr>
                                      <p:to>
                                        <p:strVal val="0.5"/>
                                      </p:to>
                                    </p:set>
                                    <p:animEffect filter="image" prLst="opacity: 0.5">
                                      <p:cBhvr rctx="IE">
                                        <p:cTn id="12" dur="indefinite"/>
                                        <p:tgtEl>
                                          <p:spTgt spid="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34"/>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pt-BR"/>
              <a:t>Ilustrando com Geogebra</a:t>
            </a:r>
            <a:endParaRPr/>
          </a:p>
          <a:p>
            <a:pPr marL="0" lvl="0" indent="0" algn="l" rtl="0">
              <a:spcBef>
                <a:spcPts val="0"/>
              </a:spcBef>
              <a:spcAft>
                <a:spcPts val="0"/>
              </a:spcAft>
              <a:buNone/>
            </a:pPr>
            <a:endParaRPr/>
          </a:p>
        </p:txBody>
      </p:sp>
      <p:sp>
        <p:nvSpPr>
          <p:cNvPr id="201" name="Google Shape;201;p34"/>
          <p:cNvSpPr txBox="1">
            <a:spLocks noGrp="1"/>
          </p:cNvSpPr>
          <p:nvPr>
            <p:ph type="body"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u="sng" dirty="0">
                <a:solidFill>
                  <a:schemeClr val="hlink"/>
                </a:solidFill>
                <a:hlinkClick r:id="rId3"/>
              </a:rPr>
              <a:t>https://www.geogebra.org/m/ujvfswxh</a:t>
            </a:r>
            <a:endParaRPr dirty="0"/>
          </a:p>
          <a:p>
            <a:pPr marL="0" lvl="0" indent="0" algn="l" rtl="0">
              <a:spcBef>
                <a:spcPts val="1200"/>
              </a:spcBef>
              <a:spcAft>
                <a:spcPts val="0"/>
              </a:spcAft>
              <a:buNone/>
            </a:pPr>
            <a:r>
              <a:rPr lang="pt-BR" u="sng" dirty="0">
                <a:solidFill>
                  <a:schemeClr val="hlink"/>
                </a:solidFill>
                <a:hlinkClick r:id="rId4"/>
              </a:rPr>
              <a:t>https://www.geogebra.org/m/Zk2H67ZJ</a:t>
            </a:r>
            <a:endParaRPr dirty="0"/>
          </a:p>
          <a:p>
            <a:pPr marL="0" lvl="0" indent="0" algn="l" rtl="0">
              <a:spcBef>
                <a:spcPts val="1200"/>
              </a:spcBef>
              <a:spcAft>
                <a:spcPts val="0"/>
              </a:spcAft>
              <a:buNone/>
            </a:pPr>
            <a:r>
              <a:rPr lang="pt-BR" u="sng" dirty="0">
                <a:solidFill>
                  <a:schemeClr val="hlink"/>
                </a:solidFill>
                <a:hlinkClick r:id="rId5"/>
              </a:rPr>
              <a:t>https://www.geogebra.org/m/rzyfr2ue</a:t>
            </a:r>
            <a:endParaRPr dirty="0"/>
          </a:p>
          <a:p>
            <a:pPr marL="0" lvl="0" indent="0" algn="l" rtl="0">
              <a:spcBef>
                <a:spcPts val="1200"/>
              </a:spcBef>
              <a:spcAft>
                <a:spcPts val="0"/>
              </a:spcAft>
              <a:buNone/>
            </a:pPr>
            <a:r>
              <a:rPr lang="pt-BR" u="sng" dirty="0">
                <a:solidFill>
                  <a:schemeClr val="hlink"/>
                </a:solidFill>
                <a:hlinkClick r:id="rId6"/>
              </a:rPr>
              <a:t>https://www.youtube.com/watch?v=ak9S_h4L9xg</a:t>
            </a:r>
            <a:endParaRPr lang="pt-BR" u="sng" dirty="0">
              <a:solidFill>
                <a:schemeClr val="hlink"/>
              </a:solidFill>
            </a:endParaRPr>
          </a:p>
          <a:p>
            <a:pPr marL="0" lvl="0" indent="0" algn="l" rtl="0">
              <a:spcBef>
                <a:spcPts val="1200"/>
              </a:spcBef>
              <a:spcAft>
                <a:spcPts val="0"/>
              </a:spcAft>
              <a:buNone/>
            </a:pPr>
            <a:r>
              <a:rPr lang="pt-BR" dirty="0">
                <a:hlinkClick r:id="rId7"/>
              </a:rPr>
              <a:t>https://www.ime.unicamp.br/~apmat/catenaria-na-arquitetura/</a:t>
            </a:r>
            <a:endParaRPr lang="pt-BR" u="sng" dirty="0">
              <a:solidFill>
                <a:schemeClr val="hlink"/>
              </a:solidFill>
            </a:endParaRPr>
          </a:p>
          <a:p>
            <a:pPr marL="0" lvl="0" indent="0" algn="l" rtl="0">
              <a:spcBef>
                <a:spcPts val="1200"/>
              </a:spcBef>
              <a:spcAft>
                <a:spcPts val="0"/>
              </a:spcAft>
              <a:buNone/>
            </a:pPr>
            <a:endParaRPr dirty="0"/>
          </a:p>
          <a:p>
            <a:pPr marL="0" lvl="0" indent="0" algn="l" rtl="0">
              <a:spcBef>
                <a:spcPts val="1200"/>
              </a:spcBef>
              <a:spcAft>
                <a:spcPts val="1200"/>
              </a:spcAft>
              <a:buNone/>
            </a:pP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5"/>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Teorema de Pitágoras na Geometria Hiperbólico </a:t>
            </a:r>
            <a:endParaRPr/>
          </a:p>
        </p:txBody>
      </p:sp>
      <p:sp>
        <p:nvSpPr>
          <p:cNvPr id="207" name="Google Shape;207;p35"/>
          <p:cNvSpPr txBox="1">
            <a:spLocks noGrp="1"/>
          </p:cNvSpPr>
          <p:nvPr>
            <p:ph type="body" idx="1"/>
          </p:nvPr>
        </p:nvSpPr>
        <p:spPr>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pt-BR">
                <a:solidFill>
                  <a:schemeClr val="dk1"/>
                </a:solidFill>
              </a:rPr>
              <a:t>Em um triângulo retângulo de hipotenusa medindo c e catetos medindo a e b vale                                                                     cosh(c) = cosh(a) cosh(b)</a:t>
            </a:r>
            <a:endParaRPr>
              <a:solidFill>
                <a:schemeClr val="dk1"/>
              </a:solidFill>
            </a:endParaRPr>
          </a:p>
          <a:p>
            <a:pPr marL="0" lvl="0" indent="0" algn="ctr" rtl="0">
              <a:spcBef>
                <a:spcPts val="1200"/>
              </a:spcBef>
              <a:spcAft>
                <a:spcPts val="1200"/>
              </a:spcAft>
              <a:buNone/>
            </a:pPr>
            <a:endParaRPr/>
          </a:p>
        </p:txBody>
      </p:sp>
      <p:pic>
        <p:nvPicPr>
          <p:cNvPr id="208" name="Google Shape;208;p35"/>
          <p:cNvPicPr preferRelativeResize="0"/>
          <p:nvPr/>
        </p:nvPicPr>
        <p:blipFill>
          <a:blip r:embed="rId3">
            <a:alphaModFix/>
          </a:blip>
          <a:stretch>
            <a:fillRect/>
          </a:stretch>
        </p:blipFill>
        <p:spPr>
          <a:xfrm>
            <a:off x="1957375" y="2361188"/>
            <a:ext cx="5229225" cy="1838325"/>
          </a:xfrm>
          <a:prstGeom prst="rect">
            <a:avLst/>
          </a:prstGeom>
          <a:noFill/>
          <a:ln>
            <a:noFill/>
          </a:ln>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08"/>
                                        </p:tgtEl>
                                        <p:attrNameLst>
                                          <p:attrName>style.visibility</p:attrName>
                                        </p:attrNameLst>
                                      </p:cBhvr>
                                      <p:to>
                                        <p:strVal val="visible"/>
                                      </p:to>
                                    </p:set>
                                    <p:animEffect transition="in" filter="wipe(down)">
                                      <p:cBhvr>
                                        <p:cTn id="7" dur="580">
                                          <p:stCondLst>
                                            <p:cond delay="0"/>
                                          </p:stCondLst>
                                        </p:cTn>
                                        <p:tgtEl>
                                          <p:spTgt spid="208"/>
                                        </p:tgtEl>
                                      </p:cBhvr>
                                    </p:animEffect>
                                    <p:anim calcmode="lin" valueType="num">
                                      <p:cBhvr>
                                        <p:cTn id="8" dur="1822" tmFilter="0,0; 0.14,0.36; 0.43,0.73; 0.71,0.91; 1.0,1.0">
                                          <p:stCondLst>
                                            <p:cond delay="0"/>
                                          </p:stCondLst>
                                        </p:cTn>
                                        <p:tgtEl>
                                          <p:spTgt spid="20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0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0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0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08"/>
                                        </p:tgtEl>
                                        <p:attrNameLst>
                                          <p:attrName>ppt_y</p:attrName>
                                        </p:attrNameLst>
                                      </p:cBhvr>
                                      <p:tavLst>
                                        <p:tav tm="0" fmla="#ppt_y-sin(pi*$)/81">
                                          <p:val>
                                            <p:fltVal val="0"/>
                                          </p:val>
                                        </p:tav>
                                        <p:tav tm="100000">
                                          <p:val>
                                            <p:fltVal val="1"/>
                                          </p:val>
                                        </p:tav>
                                      </p:tavLst>
                                    </p:anim>
                                    <p:animScale>
                                      <p:cBhvr>
                                        <p:cTn id="13" dur="26">
                                          <p:stCondLst>
                                            <p:cond delay="650"/>
                                          </p:stCondLst>
                                        </p:cTn>
                                        <p:tgtEl>
                                          <p:spTgt spid="208"/>
                                        </p:tgtEl>
                                      </p:cBhvr>
                                      <p:to x="100000" y="60000"/>
                                    </p:animScale>
                                    <p:animScale>
                                      <p:cBhvr>
                                        <p:cTn id="14" dur="166" decel="50000">
                                          <p:stCondLst>
                                            <p:cond delay="676"/>
                                          </p:stCondLst>
                                        </p:cTn>
                                        <p:tgtEl>
                                          <p:spTgt spid="208"/>
                                        </p:tgtEl>
                                      </p:cBhvr>
                                      <p:to x="100000" y="100000"/>
                                    </p:animScale>
                                    <p:animScale>
                                      <p:cBhvr>
                                        <p:cTn id="15" dur="26">
                                          <p:stCondLst>
                                            <p:cond delay="1312"/>
                                          </p:stCondLst>
                                        </p:cTn>
                                        <p:tgtEl>
                                          <p:spTgt spid="208"/>
                                        </p:tgtEl>
                                      </p:cBhvr>
                                      <p:to x="100000" y="80000"/>
                                    </p:animScale>
                                    <p:animScale>
                                      <p:cBhvr>
                                        <p:cTn id="16" dur="166" decel="50000">
                                          <p:stCondLst>
                                            <p:cond delay="1338"/>
                                          </p:stCondLst>
                                        </p:cTn>
                                        <p:tgtEl>
                                          <p:spTgt spid="208"/>
                                        </p:tgtEl>
                                      </p:cBhvr>
                                      <p:to x="100000" y="100000"/>
                                    </p:animScale>
                                    <p:animScale>
                                      <p:cBhvr>
                                        <p:cTn id="17" dur="26">
                                          <p:stCondLst>
                                            <p:cond delay="1642"/>
                                          </p:stCondLst>
                                        </p:cTn>
                                        <p:tgtEl>
                                          <p:spTgt spid="208"/>
                                        </p:tgtEl>
                                      </p:cBhvr>
                                      <p:to x="100000" y="90000"/>
                                    </p:animScale>
                                    <p:animScale>
                                      <p:cBhvr>
                                        <p:cTn id="18" dur="166" decel="50000">
                                          <p:stCondLst>
                                            <p:cond delay="1668"/>
                                          </p:stCondLst>
                                        </p:cTn>
                                        <p:tgtEl>
                                          <p:spTgt spid="208"/>
                                        </p:tgtEl>
                                      </p:cBhvr>
                                      <p:to x="100000" y="100000"/>
                                    </p:animScale>
                                    <p:animScale>
                                      <p:cBhvr>
                                        <p:cTn id="19" dur="26">
                                          <p:stCondLst>
                                            <p:cond delay="1808"/>
                                          </p:stCondLst>
                                        </p:cTn>
                                        <p:tgtEl>
                                          <p:spTgt spid="208"/>
                                        </p:tgtEl>
                                      </p:cBhvr>
                                      <p:to x="100000" y="95000"/>
                                    </p:animScale>
                                    <p:animScale>
                                      <p:cBhvr>
                                        <p:cTn id="20" dur="166" decel="50000">
                                          <p:stCondLst>
                                            <p:cond delay="1834"/>
                                          </p:stCondLst>
                                        </p:cTn>
                                        <p:tgtEl>
                                          <p:spTgt spid="20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40E135-DC32-7381-359E-8810FF7DBB6F}"/>
              </a:ext>
            </a:extLst>
          </p:cNvPr>
          <p:cNvSpPr>
            <a:spLocks noGrp="1"/>
          </p:cNvSpPr>
          <p:nvPr>
            <p:ph type="title"/>
          </p:nvPr>
        </p:nvSpPr>
        <p:spPr>
          <a:xfrm>
            <a:off x="311700" y="445025"/>
            <a:ext cx="8520600" cy="878950"/>
          </a:xfrm>
        </p:spPr>
        <p:txBody>
          <a:bodyPr>
            <a:normAutofit fontScale="90000"/>
          </a:bodyPr>
          <a:lstStyle/>
          <a:p>
            <a:r>
              <a:rPr lang="pt-BR" dirty="0"/>
              <a:t>Relações trigonométricas hiperbólicas em triângulos retângulos ordinários.</a:t>
            </a:r>
          </a:p>
        </p:txBody>
      </p:sp>
      <p:pic>
        <p:nvPicPr>
          <p:cNvPr id="5" name="Imagem 4">
            <a:extLst>
              <a:ext uri="{FF2B5EF4-FFF2-40B4-BE49-F238E27FC236}">
                <a16:creationId xmlns:a16="http://schemas.microsoft.com/office/drawing/2014/main" id="{E332DE80-D8DB-207B-3977-C45C5A7EAFC1}"/>
              </a:ext>
            </a:extLst>
          </p:cNvPr>
          <p:cNvPicPr>
            <a:picLocks noChangeAspect="1"/>
          </p:cNvPicPr>
          <p:nvPr/>
        </p:nvPicPr>
        <p:blipFill>
          <a:blip r:embed="rId2"/>
          <a:stretch>
            <a:fillRect/>
          </a:stretch>
        </p:blipFill>
        <p:spPr>
          <a:xfrm>
            <a:off x="2019300" y="1323975"/>
            <a:ext cx="5105400" cy="2495550"/>
          </a:xfrm>
          <a:prstGeom prst="rect">
            <a:avLst/>
          </a:prstGeom>
        </p:spPr>
      </p:pic>
    </p:spTree>
    <p:extLst>
      <p:ext uri="{BB962C8B-B14F-4D97-AF65-F5344CB8AC3E}">
        <p14:creationId xmlns:p14="http://schemas.microsoft.com/office/powerpoint/2010/main" val="3410555140"/>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6"/>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dirty="0"/>
              <a:t>Afirmações necessária para demonstração </a:t>
            </a:r>
            <a:endParaRPr dirty="0"/>
          </a:p>
        </p:txBody>
      </p:sp>
      <mc:AlternateContent xmlns:mc="http://schemas.openxmlformats.org/markup-compatibility/2006" xmlns:a14="http://schemas.microsoft.com/office/drawing/2010/main">
        <mc:Choice Requires="a14">
          <p:sp>
            <p:nvSpPr>
              <p:cNvPr id="214" name="Google Shape;214;p36"/>
              <p:cNvSpPr txBox="1">
                <a:spLocks noGrp="1"/>
              </p:cNvSpPr>
              <p:nvPr>
                <p:ph type="body"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solidFill>
                      <a:schemeClr val="dk1"/>
                    </a:solidFill>
                  </a:rPr>
                  <a:t>A1. Em um triângulo retângulo com partes a, b, c, </a:t>
                </a:r>
                <a:r>
                  <a:rPr lang="el-GR" dirty="0">
                    <a:solidFill>
                      <a:schemeClr val="dk1"/>
                    </a:solidFill>
                  </a:rPr>
                  <a:t>λ, µ, </a:t>
                </a:r>
                <a:r>
                  <a:rPr lang="pt-BR" dirty="0">
                    <a:solidFill>
                      <a:schemeClr val="dk1"/>
                    </a:solidFill>
                  </a:rPr>
                  <a:t>tem-se que:</a:t>
                </a:r>
              </a:p>
              <a:p>
                <a:pPr marL="0" lvl="0" indent="0" algn="l" rtl="0">
                  <a:spcBef>
                    <a:spcPts val="0"/>
                  </a:spcBef>
                  <a:spcAft>
                    <a:spcPts val="0"/>
                  </a:spcAft>
                  <a:buNone/>
                </a:pPr>
                <a:endParaRPr lang="pt-BR" dirty="0">
                  <a:solidFill>
                    <a:schemeClr val="dk1"/>
                  </a:solidFill>
                </a:endParaRPr>
              </a:p>
              <a:p>
                <a:pPr marL="0" lvl="0" indent="0">
                  <a:buNone/>
                </a:pPr>
                <a14:m>
                  <m:oMathPara xmlns:m="http://schemas.openxmlformats.org/officeDocument/2006/math">
                    <m:oMathParaPr>
                      <m:jc m:val="centerGroup"/>
                    </m:oMathParaPr>
                    <m:oMath xmlns:m="http://schemas.openxmlformats.org/officeDocument/2006/math">
                      <m:func>
                        <m:funcPr>
                          <m:ctrlPr>
                            <a:rPr lang="ar-AE" i="1" smtClean="0">
                              <a:solidFill>
                                <a:schemeClr val="dk1"/>
                              </a:solidFill>
                              <a:latin typeface="Cambria Math" panose="02040503050406030204" pitchFamily="18" charset="0"/>
                            </a:rPr>
                          </m:ctrlPr>
                        </m:funcPr>
                        <m:fName>
                          <m:r>
                            <m:rPr>
                              <m:sty m:val="p"/>
                            </m:rPr>
                            <a:rPr lang="pt-BR" i="0" smtClean="0">
                              <a:solidFill>
                                <a:schemeClr val="dk1"/>
                              </a:solidFill>
                              <a:latin typeface="Cambria Math" panose="02040503050406030204" pitchFamily="18" charset="0"/>
                            </a:rPr>
                            <m:t>cosh</m:t>
                          </m:r>
                        </m:fName>
                        <m:e>
                          <m:d>
                            <m:dPr>
                              <m:ctrlPr>
                                <a:rPr lang="ar-AE" b="0" i="1" smtClean="0">
                                  <a:solidFill>
                                    <a:schemeClr val="dk1"/>
                                  </a:solidFill>
                                  <a:latin typeface="Cambria Math" panose="02040503050406030204" pitchFamily="18" charset="0"/>
                                </a:rPr>
                              </m:ctrlPr>
                            </m:dPr>
                            <m:e>
                              <m:r>
                                <a:rPr lang="pt-BR" b="0" i="1" smtClean="0">
                                  <a:solidFill>
                                    <a:schemeClr val="dk1"/>
                                  </a:solidFill>
                                  <a:latin typeface="Cambria Math" panose="02040503050406030204" pitchFamily="18" charset="0"/>
                                </a:rPr>
                                <m:t>𝑙</m:t>
                              </m:r>
                            </m:e>
                          </m:d>
                          <m:r>
                            <a:rPr lang="pt-BR" b="0" i="1" smtClean="0">
                              <a:solidFill>
                                <a:schemeClr val="dk1"/>
                              </a:solidFill>
                              <a:latin typeface="Cambria Math" panose="02040503050406030204" pitchFamily="18" charset="0"/>
                            </a:rPr>
                            <m:t>=</m:t>
                          </m:r>
                          <m:func>
                            <m:funcPr>
                              <m:ctrlPr>
                                <a:rPr lang="pt-BR" b="0" i="1" smtClean="0">
                                  <a:solidFill>
                                    <a:schemeClr val="dk1"/>
                                  </a:solidFill>
                                  <a:latin typeface="Cambria Math" panose="02040503050406030204" pitchFamily="18" charset="0"/>
                                </a:rPr>
                              </m:ctrlPr>
                            </m:funcPr>
                            <m:fName>
                              <m:r>
                                <m:rPr>
                                  <m:sty m:val="p"/>
                                </m:rPr>
                                <a:rPr lang="pt-BR" b="0" i="0" smtClean="0">
                                  <a:solidFill>
                                    <a:schemeClr val="dk1"/>
                                  </a:solidFill>
                                  <a:latin typeface="Cambria Math" panose="02040503050406030204" pitchFamily="18" charset="0"/>
                                </a:rPr>
                                <m:t>sinh</m:t>
                              </m:r>
                            </m:fName>
                            <m:e>
                              <m:r>
                                <a:rPr lang="pt-BR" b="0" i="1" smtClean="0">
                                  <a:solidFill>
                                    <a:schemeClr val="dk1"/>
                                  </a:solidFill>
                                  <a:latin typeface="Cambria Math" panose="02040503050406030204" pitchFamily="18" charset="0"/>
                                </a:rPr>
                                <m:t>(</m:t>
                              </m:r>
                              <m:r>
                                <a:rPr lang="pt-BR" b="0" i="1" smtClean="0">
                                  <a:solidFill>
                                    <a:schemeClr val="dk1"/>
                                  </a:solidFill>
                                  <a:latin typeface="Cambria Math" panose="02040503050406030204" pitchFamily="18" charset="0"/>
                                </a:rPr>
                                <m:t>𝑐</m:t>
                              </m:r>
                              <m:r>
                                <a:rPr lang="pt-BR" b="0" i="1" smtClean="0">
                                  <a:solidFill>
                                    <a:schemeClr val="dk1"/>
                                  </a:solidFill>
                                  <a:latin typeface="Cambria Math" panose="02040503050406030204" pitchFamily="18" charset="0"/>
                                </a:rPr>
                                <m:t>)×</m:t>
                              </m:r>
                              <m:func>
                                <m:funcPr>
                                  <m:ctrlPr>
                                    <a:rPr lang="pt-BR" i="1">
                                      <a:solidFill>
                                        <a:schemeClr val="dk1"/>
                                      </a:solidFill>
                                      <a:latin typeface="Cambria Math" panose="02040503050406030204" pitchFamily="18" charset="0"/>
                                    </a:rPr>
                                  </m:ctrlPr>
                                </m:funcPr>
                                <m:fName>
                                  <m:r>
                                    <m:rPr>
                                      <m:sty m:val="p"/>
                                    </m:rPr>
                                    <a:rPr lang="pt-BR">
                                      <a:solidFill>
                                        <a:schemeClr val="dk1"/>
                                      </a:solidFill>
                                      <a:latin typeface="Cambria Math" panose="02040503050406030204" pitchFamily="18" charset="0"/>
                                    </a:rPr>
                                    <m:t>sinh</m:t>
                                  </m:r>
                                </m:fName>
                                <m:e>
                                  <m:d>
                                    <m:dPr>
                                      <m:ctrlPr>
                                        <a:rPr lang="pt-BR" b="0" i="1" smtClean="0">
                                          <a:solidFill>
                                            <a:schemeClr val="dk1"/>
                                          </a:solidFill>
                                          <a:latin typeface="Cambria Math" panose="02040503050406030204" pitchFamily="18" charset="0"/>
                                        </a:rPr>
                                      </m:ctrlPr>
                                    </m:dPr>
                                    <m:e>
                                      <m:sSup>
                                        <m:sSupPr>
                                          <m:ctrlPr>
                                            <a:rPr lang="pt-BR" b="0" i="1" smtClean="0">
                                              <a:solidFill>
                                                <a:schemeClr val="dk1"/>
                                              </a:solidFill>
                                              <a:latin typeface="Cambria Math" panose="02040503050406030204" pitchFamily="18" charset="0"/>
                                            </a:rPr>
                                          </m:ctrlPr>
                                        </m:sSupPr>
                                        <m:e>
                                          <m:r>
                                            <a:rPr lang="pt-BR" b="0" i="1" smtClean="0">
                                              <a:solidFill>
                                                <a:schemeClr val="dk1"/>
                                              </a:solidFill>
                                              <a:latin typeface="Cambria Math" panose="02040503050406030204" pitchFamily="18" charset="0"/>
                                            </a:rPr>
                                            <m:t>𝑎</m:t>
                                          </m:r>
                                        </m:e>
                                        <m:sup>
                                          <m:r>
                                            <a:rPr lang="pt-BR" b="0" i="1" smtClean="0">
                                              <a:solidFill>
                                                <a:schemeClr val="dk1"/>
                                              </a:solidFill>
                                              <a:latin typeface="Cambria Math" panose="02040503050406030204" pitchFamily="18" charset="0"/>
                                            </a:rPr>
                                            <m:t>′</m:t>
                                          </m:r>
                                        </m:sup>
                                      </m:sSup>
                                    </m:e>
                                  </m:d>
                                  <m:r>
                                    <a:rPr lang="pt-BR" b="0" i="1" smtClean="0">
                                      <a:solidFill>
                                        <a:schemeClr val="dk1"/>
                                      </a:solidFill>
                                      <a:latin typeface="Cambria Math" panose="02040503050406030204" pitchFamily="18" charset="0"/>
                                    </a:rPr>
                                    <m:t> ,</m:t>
                                  </m:r>
                                  <m:func>
                                    <m:funcPr>
                                      <m:ctrlPr>
                                        <a:rPr lang="pt-BR" b="0" i="1" smtClean="0">
                                          <a:solidFill>
                                            <a:schemeClr val="dk1"/>
                                          </a:solidFill>
                                          <a:latin typeface="Cambria Math" panose="02040503050406030204" pitchFamily="18" charset="0"/>
                                        </a:rPr>
                                      </m:ctrlPr>
                                    </m:funcPr>
                                    <m:fName>
                                      <m:r>
                                        <m:rPr>
                                          <m:sty m:val="p"/>
                                        </m:rPr>
                                        <a:rPr lang="pt-BR" b="0" i="0" smtClean="0">
                                          <a:solidFill>
                                            <a:schemeClr val="dk1"/>
                                          </a:solidFill>
                                          <a:latin typeface="Cambria Math" panose="02040503050406030204" pitchFamily="18" charset="0"/>
                                        </a:rPr>
                                        <m:t>cosh</m:t>
                                      </m:r>
                                    </m:fName>
                                    <m:e>
                                      <m:d>
                                        <m:dPr>
                                          <m:ctrlPr>
                                            <a:rPr lang="pt-BR" b="0" i="1" smtClean="0">
                                              <a:solidFill>
                                                <a:schemeClr val="dk1"/>
                                              </a:solidFill>
                                              <a:latin typeface="Cambria Math" panose="02040503050406030204" pitchFamily="18" charset="0"/>
                                            </a:rPr>
                                          </m:ctrlPr>
                                        </m:dPr>
                                        <m:e>
                                          <m:r>
                                            <a:rPr lang="pt-BR" b="0" i="1" smtClean="0">
                                              <a:solidFill>
                                                <a:schemeClr val="dk1"/>
                                              </a:solidFill>
                                              <a:latin typeface="Cambria Math" panose="02040503050406030204" pitchFamily="18" charset="0"/>
                                            </a:rPr>
                                            <m:t>𝑚</m:t>
                                          </m:r>
                                        </m:e>
                                      </m:d>
                                      <m:r>
                                        <a:rPr lang="pt-BR" b="0" i="1" smtClean="0">
                                          <a:solidFill>
                                            <a:schemeClr val="dk1"/>
                                          </a:solidFill>
                                          <a:latin typeface="Cambria Math" panose="02040503050406030204" pitchFamily="18" charset="0"/>
                                        </a:rPr>
                                        <m:t>=</m:t>
                                      </m:r>
                                      <m:func>
                                        <m:funcPr>
                                          <m:ctrlPr>
                                            <a:rPr lang="pt-BR" b="0" i="1" smtClean="0">
                                              <a:solidFill>
                                                <a:schemeClr val="dk1"/>
                                              </a:solidFill>
                                              <a:latin typeface="Cambria Math" panose="02040503050406030204" pitchFamily="18" charset="0"/>
                                            </a:rPr>
                                          </m:ctrlPr>
                                        </m:funcPr>
                                        <m:fName>
                                          <m:r>
                                            <m:rPr>
                                              <m:sty m:val="p"/>
                                            </m:rPr>
                                            <a:rPr lang="pt-BR" b="0" i="0" smtClean="0">
                                              <a:solidFill>
                                                <a:schemeClr val="dk1"/>
                                              </a:solidFill>
                                              <a:latin typeface="Cambria Math" panose="02040503050406030204" pitchFamily="18" charset="0"/>
                                            </a:rPr>
                                            <m:t>sinh</m:t>
                                          </m:r>
                                        </m:fName>
                                        <m:e>
                                          <m:r>
                                            <a:rPr lang="pt-BR" b="0" i="1" smtClean="0">
                                              <a:solidFill>
                                                <a:schemeClr val="dk1"/>
                                              </a:solidFill>
                                              <a:latin typeface="Cambria Math" panose="02040503050406030204" pitchFamily="18" charset="0"/>
                                            </a:rPr>
                                            <m:t>(</m:t>
                                          </m:r>
                                          <m:r>
                                            <a:rPr lang="pt-BR" b="0" i="1" smtClean="0">
                                              <a:solidFill>
                                                <a:schemeClr val="dk1"/>
                                              </a:solidFill>
                                              <a:latin typeface="Cambria Math" panose="02040503050406030204" pitchFamily="18" charset="0"/>
                                            </a:rPr>
                                            <m:t>𝑐</m:t>
                                          </m:r>
                                          <m:r>
                                            <a:rPr lang="pt-BR" b="0" i="1" smtClean="0">
                                              <a:solidFill>
                                                <a:schemeClr val="dk1"/>
                                              </a:solidFill>
                                              <a:latin typeface="Cambria Math" panose="02040503050406030204" pitchFamily="18" charset="0"/>
                                            </a:rPr>
                                            <m:t>)</m:t>
                                          </m:r>
                                        </m:e>
                                      </m:func>
                                      <m:r>
                                        <a:rPr lang="pt-BR" b="0" i="1" smtClean="0">
                                          <a:solidFill>
                                            <a:schemeClr val="dk1"/>
                                          </a:solidFill>
                                          <a:latin typeface="Cambria Math" panose="02040503050406030204" pitchFamily="18" charset="0"/>
                                          <a:ea typeface="Cambria Math" panose="02040503050406030204" pitchFamily="18" charset="0"/>
                                        </a:rPr>
                                        <m:t>×</m:t>
                                      </m:r>
                                      <m:func>
                                        <m:funcPr>
                                          <m:ctrlPr>
                                            <a:rPr lang="pt-BR" b="0" i="1" smtClean="0">
                                              <a:solidFill>
                                                <a:schemeClr val="dk1"/>
                                              </a:solidFill>
                                              <a:latin typeface="Cambria Math" panose="02040503050406030204" pitchFamily="18" charset="0"/>
                                              <a:ea typeface="Cambria Math" panose="02040503050406030204" pitchFamily="18" charset="0"/>
                                            </a:rPr>
                                          </m:ctrlPr>
                                        </m:funcPr>
                                        <m:fName>
                                          <m:r>
                                            <m:rPr>
                                              <m:sty m:val="p"/>
                                            </m:rPr>
                                            <a:rPr lang="pt-BR" b="0" i="0" smtClean="0">
                                              <a:solidFill>
                                                <a:schemeClr val="dk1"/>
                                              </a:solidFill>
                                              <a:latin typeface="Cambria Math" panose="02040503050406030204" pitchFamily="18" charset="0"/>
                                              <a:ea typeface="Cambria Math" panose="02040503050406030204" pitchFamily="18" charset="0"/>
                                            </a:rPr>
                                            <m:t>cosh</m:t>
                                          </m:r>
                                        </m:fName>
                                        <m:e>
                                          <m:r>
                                            <a:rPr lang="pt-BR" b="0" i="1" smtClean="0">
                                              <a:solidFill>
                                                <a:schemeClr val="dk1"/>
                                              </a:solidFill>
                                              <a:latin typeface="Cambria Math" panose="02040503050406030204" pitchFamily="18" charset="0"/>
                                              <a:ea typeface="Cambria Math" panose="02040503050406030204" pitchFamily="18" charset="0"/>
                                            </a:rPr>
                                            <m:t>(</m:t>
                                          </m:r>
                                          <m:sSup>
                                            <m:sSupPr>
                                              <m:ctrlPr>
                                                <a:rPr lang="pt-BR" b="0" i="1" smtClean="0">
                                                  <a:solidFill>
                                                    <a:schemeClr val="dk1"/>
                                                  </a:solidFill>
                                                  <a:latin typeface="Cambria Math" panose="02040503050406030204" pitchFamily="18" charset="0"/>
                                                  <a:ea typeface="Cambria Math" panose="02040503050406030204" pitchFamily="18" charset="0"/>
                                                </a:rPr>
                                              </m:ctrlPr>
                                            </m:sSupPr>
                                            <m:e>
                                              <m:r>
                                                <a:rPr lang="pt-BR" b="0" i="1" smtClean="0">
                                                  <a:solidFill>
                                                    <a:schemeClr val="dk1"/>
                                                  </a:solidFill>
                                                  <a:latin typeface="Cambria Math" panose="02040503050406030204" pitchFamily="18" charset="0"/>
                                                  <a:ea typeface="Cambria Math" panose="02040503050406030204" pitchFamily="18" charset="0"/>
                                                </a:rPr>
                                                <m:t>𝑏</m:t>
                                              </m:r>
                                            </m:e>
                                            <m:sup>
                                              <m:r>
                                                <a:rPr lang="pt-BR" b="0" i="1" smtClean="0">
                                                  <a:solidFill>
                                                    <a:schemeClr val="dk1"/>
                                                  </a:solidFill>
                                                  <a:latin typeface="Cambria Math" panose="02040503050406030204" pitchFamily="18" charset="0"/>
                                                  <a:ea typeface="Cambria Math" panose="02040503050406030204" pitchFamily="18" charset="0"/>
                                                </a:rPr>
                                                <m:t>′</m:t>
                                              </m:r>
                                            </m:sup>
                                          </m:sSup>
                                          <m:r>
                                            <a:rPr lang="pt-BR" b="0" i="1" smtClean="0">
                                              <a:solidFill>
                                                <a:schemeClr val="dk1"/>
                                              </a:solidFill>
                                              <a:latin typeface="Cambria Math" panose="02040503050406030204" pitchFamily="18" charset="0"/>
                                              <a:ea typeface="Cambria Math" panose="02040503050406030204" pitchFamily="18" charset="0"/>
                                            </a:rPr>
                                            <m:t>)</m:t>
                                          </m:r>
                                        </m:e>
                                      </m:func>
                                    </m:e>
                                  </m:func>
                                </m:e>
                              </m:func>
                            </m:e>
                          </m:func>
                        </m:e>
                      </m:func>
                    </m:oMath>
                  </m:oMathPara>
                </a14:m>
                <a:endParaRPr lang="pt-BR" dirty="0">
                  <a:solidFill>
                    <a:schemeClr val="dk1"/>
                  </a:solidFill>
                </a:endParaRPr>
              </a:p>
              <a:p>
                <a:pPr marL="0" lvl="0" indent="0">
                  <a:buNone/>
                </a:pPr>
                <a:endParaRPr lang="ar-AE" dirty="0">
                  <a:solidFill>
                    <a:schemeClr val="dk1"/>
                  </a:solidFill>
                </a:endParaRPr>
              </a:p>
              <a:p>
                <a:pPr marL="0" lvl="0" indent="0" algn="ctr" rtl="0">
                  <a:spcBef>
                    <a:spcPts val="1200"/>
                  </a:spcBef>
                  <a:spcAft>
                    <a:spcPts val="0"/>
                  </a:spcAft>
                  <a:buNone/>
                </a:pPr>
                <a:r>
                  <a:rPr lang="ar-AE" dirty="0">
                    <a:solidFill>
                      <a:schemeClr val="dk1"/>
                    </a:solidFill>
                  </a:rPr>
                  <a:t> </a:t>
                </a:r>
                <a14:m>
                  <m:oMath xmlns:m="http://schemas.openxmlformats.org/officeDocument/2006/math">
                    <m:func>
                      <m:funcPr>
                        <m:ctrlPr>
                          <a:rPr lang="pt-BR" i="1" smtClean="0">
                            <a:solidFill>
                              <a:schemeClr val="dk1"/>
                            </a:solidFill>
                            <a:latin typeface="Cambria Math" panose="02040503050406030204" pitchFamily="18" charset="0"/>
                          </a:rPr>
                        </m:ctrlPr>
                      </m:funcPr>
                      <m:fName>
                        <m:r>
                          <m:rPr>
                            <m:sty m:val="p"/>
                          </m:rPr>
                          <a:rPr lang="pt-BR" i="0" smtClean="0">
                            <a:solidFill>
                              <a:schemeClr val="dk1"/>
                            </a:solidFill>
                            <a:latin typeface="Cambria Math" panose="02040503050406030204" pitchFamily="18" charset="0"/>
                          </a:rPr>
                          <m:t>cosh</m:t>
                        </m:r>
                      </m:fName>
                      <m:e>
                        <m:r>
                          <a:rPr lang="pt-BR" b="0" i="1" smtClean="0">
                            <a:solidFill>
                              <a:schemeClr val="dk1"/>
                            </a:solidFill>
                            <a:latin typeface="Cambria Math" panose="02040503050406030204" pitchFamily="18" charset="0"/>
                          </a:rPr>
                          <m:t>(</m:t>
                        </m:r>
                        <m:r>
                          <a:rPr lang="pt-BR" b="0" i="1" smtClean="0">
                            <a:solidFill>
                              <a:schemeClr val="dk1"/>
                            </a:solidFill>
                            <a:latin typeface="Cambria Math" panose="02040503050406030204" pitchFamily="18" charset="0"/>
                          </a:rPr>
                          <m:t>𝑐</m:t>
                        </m:r>
                        <m:r>
                          <a:rPr lang="pt-BR" b="0" i="1" smtClean="0">
                            <a:solidFill>
                              <a:schemeClr val="dk1"/>
                            </a:solidFill>
                            <a:latin typeface="Cambria Math" panose="02040503050406030204" pitchFamily="18" charset="0"/>
                          </a:rPr>
                          <m:t>)</m:t>
                        </m:r>
                      </m:e>
                    </m:func>
                    <m:r>
                      <a:rPr lang="pt-BR" b="0" i="1" smtClean="0">
                        <a:solidFill>
                          <a:schemeClr val="dk1"/>
                        </a:solidFill>
                        <a:latin typeface="Cambria Math" panose="02040503050406030204" pitchFamily="18" charset="0"/>
                      </a:rPr>
                      <m:t>=</m:t>
                    </m:r>
                    <m:func>
                      <m:funcPr>
                        <m:ctrlPr>
                          <a:rPr lang="pt-BR" b="0" i="1" smtClean="0">
                            <a:solidFill>
                              <a:schemeClr val="dk1"/>
                            </a:solidFill>
                            <a:latin typeface="Cambria Math" panose="02040503050406030204" pitchFamily="18" charset="0"/>
                          </a:rPr>
                        </m:ctrlPr>
                      </m:funcPr>
                      <m:fName>
                        <m:r>
                          <m:rPr>
                            <m:sty m:val="p"/>
                          </m:rPr>
                          <a:rPr lang="pt-BR" b="0" i="0" smtClean="0">
                            <a:solidFill>
                              <a:schemeClr val="dk1"/>
                            </a:solidFill>
                            <a:latin typeface="Cambria Math" panose="02040503050406030204" pitchFamily="18" charset="0"/>
                          </a:rPr>
                          <m:t>sinh</m:t>
                        </m:r>
                      </m:fName>
                      <m:e>
                        <m:r>
                          <a:rPr lang="pt-BR" b="0" i="1" smtClean="0">
                            <a:solidFill>
                              <a:schemeClr val="dk1"/>
                            </a:solidFill>
                            <a:latin typeface="Cambria Math" panose="02040503050406030204" pitchFamily="18" charset="0"/>
                          </a:rPr>
                          <m:t>(</m:t>
                        </m:r>
                        <m:r>
                          <a:rPr lang="pt-BR" b="0" i="1" smtClean="0">
                            <a:solidFill>
                              <a:schemeClr val="dk1"/>
                            </a:solidFill>
                            <a:latin typeface="Cambria Math" panose="02040503050406030204" pitchFamily="18" charset="0"/>
                          </a:rPr>
                          <m:t>𝑙</m:t>
                        </m:r>
                        <m:r>
                          <a:rPr lang="pt-BR" b="0" i="1" smtClean="0">
                            <a:solidFill>
                              <a:schemeClr val="dk1"/>
                            </a:solidFill>
                            <a:latin typeface="Cambria Math" panose="02040503050406030204" pitchFamily="18" charset="0"/>
                          </a:rPr>
                          <m:t>)</m:t>
                        </m:r>
                      </m:e>
                    </m:func>
                    <m:func>
                      <m:funcPr>
                        <m:ctrlPr>
                          <a:rPr lang="pt-BR" b="0" i="1" smtClean="0">
                            <a:solidFill>
                              <a:schemeClr val="dk1"/>
                            </a:solidFill>
                            <a:latin typeface="Cambria Math" panose="02040503050406030204" pitchFamily="18" charset="0"/>
                          </a:rPr>
                        </m:ctrlPr>
                      </m:funcPr>
                      <m:fName>
                        <m:r>
                          <a:rPr lang="pt-BR" b="0" i="1" smtClean="0">
                            <a:solidFill>
                              <a:schemeClr val="dk1"/>
                            </a:solidFill>
                            <a:latin typeface="Cambria Math" panose="02040503050406030204" pitchFamily="18" charset="0"/>
                            <a:ea typeface="Cambria Math" panose="02040503050406030204" pitchFamily="18" charset="0"/>
                          </a:rPr>
                          <m:t>×</m:t>
                        </m:r>
                        <m:r>
                          <m:rPr>
                            <m:sty m:val="p"/>
                          </m:rPr>
                          <a:rPr lang="pt-BR" b="0" i="0" smtClean="0">
                            <a:solidFill>
                              <a:schemeClr val="dk1"/>
                            </a:solidFill>
                            <a:latin typeface="Cambria Math" panose="02040503050406030204" pitchFamily="18" charset="0"/>
                          </a:rPr>
                          <m:t>sinh</m:t>
                        </m:r>
                      </m:fName>
                      <m:e>
                        <m:d>
                          <m:dPr>
                            <m:ctrlPr>
                              <a:rPr lang="pt-BR" b="0" i="1" smtClean="0">
                                <a:solidFill>
                                  <a:schemeClr val="dk1"/>
                                </a:solidFill>
                                <a:latin typeface="Cambria Math" panose="02040503050406030204" pitchFamily="18" charset="0"/>
                              </a:rPr>
                            </m:ctrlPr>
                          </m:dPr>
                          <m:e>
                            <m:r>
                              <a:rPr lang="pt-BR" b="0" i="1" smtClean="0">
                                <a:solidFill>
                                  <a:schemeClr val="dk1"/>
                                </a:solidFill>
                                <a:latin typeface="Cambria Math" panose="02040503050406030204" pitchFamily="18" charset="0"/>
                              </a:rPr>
                              <m:t>𝑚</m:t>
                            </m:r>
                          </m:e>
                        </m:d>
                        <m:r>
                          <a:rPr lang="pt-BR" b="0" i="1" smtClean="0">
                            <a:solidFill>
                              <a:schemeClr val="dk1"/>
                            </a:solidFill>
                            <a:latin typeface="Cambria Math" panose="02040503050406030204" pitchFamily="18" charset="0"/>
                          </a:rPr>
                          <m:t> , </m:t>
                        </m:r>
                        <m:func>
                          <m:funcPr>
                            <m:ctrlPr>
                              <a:rPr lang="pt-BR" b="0" i="1" smtClean="0">
                                <a:solidFill>
                                  <a:schemeClr val="dk1"/>
                                </a:solidFill>
                                <a:latin typeface="Cambria Math" panose="02040503050406030204" pitchFamily="18" charset="0"/>
                              </a:rPr>
                            </m:ctrlPr>
                          </m:funcPr>
                          <m:fName>
                            <m:r>
                              <a:rPr lang="pt-BR" b="0" i="0" smtClean="0">
                                <a:solidFill>
                                  <a:schemeClr val="dk1"/>
                                </a:solidFill>
                                <a:latin typeface="Cambria Math" panose="02040503050406030204" pitchFamily="18" charset="0"/>
                              </a:rPr>
                              <m:t>  </m:t>
                            </m:r>
                            <m:r>
                              <m:rPr>
                                <m:sty m:val="p"/>
                              </m:rPr>
                              <a:rPr lang="pt-BR" b="0" i="0" smtClean="0">
                                <a:solidFill>
                                  <a:schemeClr val="dk1"/>
                                </a:solidFill>
                                <a:latin typeface="Cambria Math" panose="02040503050406030204" pitchFamily="18" charset="0"/>
                              </a:rPr>
                              <m:t>cosh</m:t>
                            </m:r>
                          </m:fName>
                          <m:e>
                            <m:r>
                              <a:rPr lang="pt-BR" b="0" i="1" smtClean="0">
                                <a:solidFill>
                                  <a:schemeClr val="dk1"/>
                                </a:solidFill>
                                <a:latin typeface="Cambria Math" panose="02040503050406030204" pitchFamily="18" charset="0"/>
                              </a:rPr>
                              <m:t>(</m:t>
                            </m:r>
                            <m:sSup>
                              <m:sSupPr>
                                <m:ctrlPr>
                                  <a:rPr lang="pt-BR" b="0" i="1" smtClean="0">
                                    <a:solidFill>
                                      <a:schemeClr val="dk1"/>
                                    </a:solidFill>
                                    <a:latin typeface="Cambria Math" panose="02040503050406030204" pitchFamily="18" charset="0"/>
                                  </a:rPr>
                                </m:ctrlPr>
                              </m:sSupPr>
                              <m:e>
                                <m:r>
                                  <a:rPr lang="pt-BR" b="0" i="1" smtClean="0">
                                    <a:solidFill>
                                      <a:schemeClr val="dk1"/>
                                    </a:solidFill>
                                    <a:latin typeface="Cambria Math" panose="02040503050406030204" pitchFamily="18" charset="0"/>
                                  </a:rPr>
                                  <m:t>𝑎</m:t>
                                </m:r>
                              </m:e>
                              <m:sup>
                                <m:r>
                                  <a:rPr lang="pt-BR" b="0" i="1" smtClean="0">
                                    <a:solidFill>
                                      <a:schemeClr val="dk1"/>
                                    </a:solidFill>
                                    <a:latin typeface="Cambria Math" panose="02040503050406030204" pitchFamily="18" charset="0"/>
                                  </a:rPr>
                                  <m:t>′</m:t>
                                </m:r>
                              </m:sup>
                            </m:sSup>
                            <m:r>
                              <a:rPr lang="pt-BR" b="0" i="1" smtClean="0">
                                <a:solidFill>
                                  <a:schemeClr val="dk1"/>
                                </a:solidFill>
                                <a:latin typeface="Cambria Math" panose="02040503050406030204" pitchFamily="18" charset="0"/>
                              </a:rPr>
                              <m:t>)</m:t>
                            </m:r>
                          </m:e>
                        </m:func>
                        <m:r>
                          <a:rPr lang="pt-BR" b="0" i="1" smtClean="0">
                            <a:solidFill>
                              <a:schemeClr val="dk1"/>
                            </a:solidFill>
                            <a:latin typeface="Cambria Math" panose="02040503050406030204" pitchFamily="18" charset="0"/>
                          </a:rPr>
                          <m:t>=</m:t>
                        </m:r>
                        <m:func>
                          <m:funcPr>
                            <m:ctrlPr>
                              <a:rPr lang="pt-BR" b="0" i="1" smtClean="0">
                                <a:solidFill>
                                  <a:schemeClr val="dk1"/>
                                </a:solidFill>
                                <a:latin typeface="Cambria Math" panose="02040503050406030204" pitchFamily="18" charset="0"/>
                              </a:rPr>
                            </m:ctrlPr>
                          </m:funcPr>
                          <m:fName>
                            <m:r>
                              <m:rPr>
                                <m:sty m:val="p"/>
                              </m:rPr>
                              <a:rPr lang="pt-BR" b="0" i="0" smtClean="0">
                                <a:solidFill>
                                  <a:schemeClr val="dk1"/>
                                </a:solidFill>
                                <a:latin typeface="Cambria Math" panose="02040503050406030204" pitchFamily="18" charset="0"/>
                              </a:rPr>
                              <m:t>sinh</m:t>
                            </m:r>
                          </m:fName>
                          <m:e>
                            <m:r>
                              <a:rPr lang="pt-BR" b="0" i="1" smtClean="0">
                                <a:solidFill>
                                  <a:schemeClr val="dk1"/>
                                </a:solidFill>
                                <a:latin typeface="Cambria Math" panose="02040503050406030204" pitchFamily="18" charset="0"/>
                              </a:rPr>
                              <m:t>(</m:t>
                            </m:r>
                            <m:r>
                              <a:rPr lang="pt-BR" b="0" i="1" smtClean="0">
                                <a:solidFill>
                                  <a:schemeClr val="dk1"/>
                                </a:solidFill>
                                <a:latin typeface="Cambria Math" panose="02040503050406030204" pitchFamily="18" charset="0"/>
                              </a:rPr>
                              <m:t>𝑙</m:t>
                            </m:r>
                            <m:r>
                              <a:rPr lang="pt-BR" b="0" i="1" smtClean="0">
                                <a:solidFill>
                                  <a:schemeClr val="dk1"/>
                                </a:solidFill>
                                <a:latin typeface="Cambria Math" panose="02040503050406030204" pitchFamily="18" charset="0"/>
                              </a:rPr>
                              <m:t>)</m:t>
                            </m:r>
                          </m:e>
                        </m:func>
                        <m:r>
                          <a:rPr lang="pt-BR" b="0" i="1" smtClean="0">
                            <a:solidFill>
                              <a:schemeClr val="dk1"/>
                            </a:solidFill>
                            <a:latin typeface="Cambria Math" panose="02040503050406030204" pitchFamily="18" charset="0"/>
                            <a:ea typeface="Cambria Math" panose="02040503050406030204" pitchFamily="18" charset="0"/>
                          </a:rPr>
                          <m:t>×</m:t>
                        </m:r>
                        <m:func>
                          <m:funcPr>
                            <m:ctrlPr>
                              <a:rPr lang="pt-BR" b="0" i="1" smtClean="0">
                                <a:solidFill>
                                  <a:schemeClr val="dk1"/>
                                </a:solidFill>
                                <a:latin typeface="Cambria Math" panose="02040503050406030204" pitchFamily="18" charset="0"/>
                                <a:ea typeface="Cambria Math" panose="02040503050406030204" pitchFamily="18" charset="0"/>
                              </a:rPr>
                            </m:ctrlPr>
                          </m:funcPr>
                          <m:fName>
                            <m:r>
                              <m:rPr>
                                <m:sty m:val="p"/>
                              </m:rPr>
                              <a:rPr lang="pt-BR" b="0" i="0" smtClean="0">
                                <a:solidFill>
                                  <a:schemeClr val="dk1"/>
                                </a:solidFill>
                                <a:latin typeface="Cambria Math" panose="02040503050406030204" pitchFamily="18" charset="0"/>
                                <a:ea typeface="Cambria Math" panose="02040503050406030204" pitchFamily="18" charset="0"/>
                              </a:rPr>
                              <m:t>sinh</m:t>
                            </m:r>
                          </m:fName>
                          <m:e>
                            <m:r>
                              <a:rPr lang="pt-BR" b="0" i="1" smtClean="0">
                                <a:solidFill>
                                  <a:schemeClr val="dk1"/>
                                </a:solidFill>
                                <a:latin typeface="Cambria Math" panose="02040503050406030204" pitchFamily="18" charset="0"/>
                                <a:ea typeface="Cambria Math" panose="02040503050406030204" pitchFamily="18" charset="0"/>
                              </a:rPr>
                              <m:t>(</m:t>
                            </m:r>
                            <m:sSup>
                              <m:sSupPr>
                                <m:ctrlPr>
                                  <a:rPr lang="pt-BR" b="0" i="1" smtClean="0">
                                    <a:solidFill>
                                      <a:schemeClr val="dk1"/>
                                    </a:solidFill>
                                    <a:latin typeface="Cambria Math" panose="02040503050406030204" pitchFamily="18" charset="0"/>
                                    <a:ea typeface="Cambria Math" panose="02040503050406030204" pitchFamily="18" charset="0"/>
                                  </a:rPr>
                                </m:ctrlPr>
                              </m:sSupPr>
                              <m:e>
                                <m:r>
                                  <a:rPr lang="pt-BR" b="0" i="1" smtClean="0">
                                    <a:solidFill>
                                      <a:schemeClr val="dk1"/>
                                    </a:solidFill>
                                    <a:latin typeface="Cambria Math" panose="02040503050406030204" pitchFamily="18" charset="0"/>
                                    <a:ea typeface="Cambria Math" panose="02040503050406030204" pitchFamily="18" charset="0"/>
                                  </a:rPr>
                                  <m:t>𝑏</m:t>
                                </m:r>
                              </m:e>
                              <m:sup>
                                <m:r>
                                  <a:rPr lang="pt-BR" b="0" i="1" smtClean="0">
                                    <a:solidFill>
                                      <a:schemeClr val="dk1"/>
                                    </a:solidFill>
                                    <a:latin typeface="Cambria Math" panose="02040503050406030204" pitchFamily="18" charset="0"/>
                                    <a:ea typeface="Cambria Math" panose="02040503050406030204" pitchFamily="18" charset="0"/>
                                  </a:rPr>
                                  <m:t>′</m:t>
                                </m:r>
                              </m:sup>
                            </m:sSup>
                            <m:r>
                              <a:rPr lang="pt-BR" b="0" i="1" smtClean="0">
                                <a:solidFill>
                                  <a:schemeClr val="dk1"/>
                                </a:solidFill>
                                <a:latin typeface="Cambria Math" panose="02040503050406030204" pitchFamily="18" charset="0"/>
                                <a:ea typeface="Cambria Math" panose="02040503050406030204" pitchFamily="18" charset="0"/>
                              </a:rPr>
                              <m:t>)</m:t>
                            </m:r>
                          </m:e>
                        </m:func>
                      </m:e>
                    </m:func>
                  </m:oMath>
                </a14:m>
                <a:endParaRPr lang="pt-BR" dirty="0">
                  <a:solidFill>
                    <a:schemeClr val="dk1"/>
                  </a:solidFill>
                </a:endParaRPr>
              </a:p>
              <a:p>
                <a:pPr marL="0" lvl="0" indent="0" algn="ctr" rtl="0">
                  <a:spcBef>
                    <a:spcPts val="1200"/>
                  </a:spcBef>
                  <a:spcAft>
                    <a:spcPts val="0"/>
                  </a:spcAft>
                  <a:buNone/>
                </a:pPr>
                <a:endParaRPr lang="pt-BR" dirty="0">
                  <a:solidFill>
                    <a:schemeClr val="dk1"/>
                  </a:solidFill>
                </a:endParaRPr>
              </a:p>
              <a:p>
                <a:pPr marL="0" lvl="0" indent="0" algn="ctr" rtl="0">
                  <a:spcBef>
                    <a:spcPts val="1200"/>
                  </a:spcBef>
                  <a:spcAft>
                    <a:spcPts val="0"/>
                  </a:spcAft>
                  <a:buNone/>
                </a:pPr>
                <a14:m>
                  <m:oMathPara xmlns:m="http://schemas.openxmlformats.org/officeDocument/2006/math">
                    <m:oMathParaPr>
                      <m:jc m:val="centerGroup"/>
                    </m:oMathParaPr>
                    <m:oMath xmlns:m="http://schemas.openxmlformats.org/officeDocument/2006/math">
                      <m:func>
                        <m:funcPr>
                          <m:ctrlPr>
                            <a:rPr lang="pt-BR" i="1" smtClean="0">
                              <a:solidFill>
                                <a:schemeClr val="dk1"/>
                              </a:solidFill>
                              <a:latin typeface="Cambria Math" panose="02040503050406030204" pitchFamily="18" charset="0"/>
                            </a:rPr>
                          </m:ctrlPr>
                        </m:funcPr>
                        <m:fName>
                          <m:r>
                            <m:rPr>
                              <m:sty m:val="p"/>
                            </m:rPr>
                            <a:rPr lang="pt-BR" i="0" smtClean="0">
                              <a:solidFill>
                                <a:schemeClr val="dk1"/>
                              </a:solidFill>
                              <a:latin typeface="Cambria Math" panose="02040503050406030204" pitchFamily="18" charset="0"/>
                            </a:rPr>
                            <m:t>cosh</m:t>
                          </m:r>
                        </m:fName>
                        <m:e>
                          <m:r>
                            <a:rPr lang="pt-BR" b="0" i="1" smtClean="0">
                              <a:solidFill>
                                <a:schemeClr val="dk1"/>
                              </a:solidFill>
                              <a:latin typeface="Cambria Math" panose="02040503050406030204" pitchFamily="18" charset="0"/>
                            </a:rPr>
                            <m:t>(</m:t>
                          </m:r>
                          <m:sSup>
                            <m:sSupPr>
                              <m:ctrlPr>
                                <a:rPr lang="pt-BR" b="0" i="1" smtClean="0">
                                  <a:solidFill>
                                    <a:schemeClr val="dk1"/>
                                  </a:solidFill>
                                  <a:latin typeface="Cambria Math" panose="02040503050406030204" pitchFamily="18" charset="0"/>
                                </a:rPr>
                              </m:ctrlPr>
                            </m:sSupPr>
                            <m:e>
                              <m:r>
                                <a:rPr lang="pt-BR" b="0" i="1" smtClean="0">
                                  <a:solidFill>
                                    <a:schemeClr val="dk1"/>
                                  </a:solidFill>
                                  <a:latin typeface="Cambria Math" panose="02040503050406030204" pitchFamily="18" charset="0"/>
                                </a:rPr>
                                <m:t>𝑏</m:t>
                              </m:r>
                            </m:e>
                            <m:sup>
                              <m:r>
                                <a:rPr lang="pt-BR" b="0" i="1" smtClean="0">
                                  <a:solidFill>
                                    <a:schemeClr val="dk1"/>
                                  </a:solidFill>
                                  <a:latin typeface="Cambria Math" panose="02040503050406030204" pitchFamily="18" charset="0"/>
                                </a:rPr>
                                <m:t>′</m:t>
                              </m:r>
                            </m:sup>
                          </m:sSup>
                          <m:r>
                            <a:rPr lang="pt-BR" b="0" i="1" smtClean="0">
                              <a:solidFill>
                                <a:schemeClr val="dk1"/>
                              </a:solidFill>
                              <a:latin typeface="Cambria Math" panose="02040503050406030204" pitchFamily="18" charset="0"/>
                            </a:rPr>
                            <m:t>)</m:t>
                          </m:r>
                        </m:e>
                      </m:func>
                      <m:r>
                        <a:rPr lang="pt-BR" b="0" i="1" smtClean="0">
                          <a:solidFill>
                            <a:schemeClr val="dk1"/>
                          </a:solidFill>
                          <a:latin typeface="Cambria Math" panose="02040503050406030204" pitchFamily="18" charset="0"/>
                        </a:rPr>
                        <m:t>=</m:t>
                      </m:r>
                      <m:func>
                        <m:funcPr>
                          <m:ctrlPr>
                            <a:rPr lang="pt-BR" b="0" i="1" smtClean="0">
                              <a:solidFill>
                                <a:schemeClr val="dk1"/>
                              </a:solidFill>
                              <a:latin typeface="Cambria Math" panose="02040503050406030204" pitchFamily="18" charset="0"/>
                            </a:rPr>
                          </m:ctrlPr>
                        </m:funcPr>
                        <m:fName>
                          <m:r>
                            <m:rPr>
                              <m:sty m:val="p"/>
                            </m:rPr>
                            <a:rPr lang="pt-BR" b="0" i="0" smtClean="0">
                              <a:solidFill>
                                <a:schemeClr val="dk1"/>
                              </a:solidFill>
                              <a:latin typeface="Cambria Math" panose="02040503050406030204" pitchFamily="18" charset="0"/>
                            </a:rPr>
                            <m:t>sinh</m:t>
                          </m:r>
                        </m:fName>
                        <m:e>
                          <m:r>
                            <a:rPr lang="pt-BR" b="0" i="1" smtClean="0">
                              <a:solidFill>
                                <a:schemeClr val="dk1"/>
                              </a:solidFill>
                              <a:latin typeface="Cambria Math" panose="02040503050406030204" pitchFamily="18" charset="0"/>
                            </a:rPr>
                            <m:t>(</m:t>
                          </m:r>
                          <m:r>
                            <a:rPr lang="pt-BR" b="0" i="1" smtClean="0">
                              <a:solidFill>
                                <a:schemeClr val="dk1"/>
                              </a:solidFill>
                              <a:latin typeface="Cambria Math" panose="02040503050406030204" pitchFamily="18" charset="0"/>
                            </a:rPr>
                            <m:t>𝑚</m:t>
                          </m:r>
                          <m:r>
                            <a:rPr lang="pt-BR" b="0" i="1" smtClean="0">
                              <a:solidFill>
                                <a:schemeClr val="dk1"/>
                              </a:solidFill>
                              <a:latin typeface="Cambria Math" panose="02040503050406030204" pitchFamily="18" charset="0"/>
                            </a:rPr>
                            <m:t>)</m:t>
                          </m:r>
                        </m:e>
                      </m:func>
                      <m:r>
                        <a:rPr lang="pt-BR" b="0" i="1" smtClean="0">
                          <a:solidFill>
                            <a:schemeClr val="dk1"/>
                          </a:solidFill>
                          <a:latin typeface="Cambria Math" panose="02040503050406030204" pitchFamily="18" charset="0"/>
                          <a:ea typeface="Cambria Math" panose="02040503050406030204" pitchFamily="18" charset="0"/>
                        </a:rPr>
                        <m:t>×</m:t>
                      </m:r>
                      <m:func>
                        <m:funcPr>
                          <m:ctrlPr>
                            <a:rPr lang="pt-BR" b="0" i="1" smtClean="0">
                              <a:solidFill>
                                <a:schemeClr val="dk1"/>
                              </a:solidFill>
                              <a:latin typeface="Cambria Math" panose="02040503050406030204" pitchFamily="18" charset="0"/>
                              <a:ea typeface="Cambria Math" panose="02040503050406030204" pitchFamily="18" charset="0"/>
                            </a:rPr>
                          </m:ctrlPr>
                        </m:funcPr>
                        <m:fName>
                          <m:r>
                            <m:rPr>
                              <m:sty m:val="p"/>
                            </m:rPr>
                            <a:rPr lang="pt-BR" b="0" i="0" smtClean="0">
                              <a:solidFill>
                                <a:schemeClr val="dk1"/>
                              </a:solidFill>
                              <a:latin typeface="Cambria Math" panose="02040503050406030204" pitchFamily="18" charset="0"/>
                              <a:ea typeface="Cambria Math" panose="02040503050406030204" pitchFamily="18" charset="0"/>
                            </a:rPr>
                            <m:t>sinh</m:t>
                          </m:r>
                        </m:fName>
                        <m:e>
                          <m:r>
                            <a:rPr lang="pt-BR" b="0" i="1" smtClean="0">
                              <a:solidFill>
                                <a:schemeClr val="dk1"/>
                              </a:solidFill>
                              <a:latin typeface="Cambria Math" panose="02040503050406030204" pitchFamily="18" charset="0"/>
                              <a:ea typeface="Cambria Math" panose="02040503050406030204" pitchFamily="18" charset="0"/>
                            </a:rPr>
                            <m:t>(</m:t>
                          </m:r>
                          <m:sSup>
                            <m:sSupPr>
                              <m:ctrlPr>
                                <a:rPr lang="pt-BR" b="0" i="1" smtClean="0">
                                  <a:solidFill>
                                    <a:schemeClr val="dk1"/>
                                  </a:solidFill>
                                  <a:latin typeface="Cambria Math" panose="02040503050406030204" pitchFamily="18" charset="0"/>
                                  <a:ea typeface="Cambria Math" panose="02040503050406030204" pitchFamily="18" charset="0"/>
                                </a:rPr>
                              </m:ctrlPr>
                            </m:sSupPr>
                            <m:e>
                              <m:r>
                                <a:rPr lang="pt-BR" b="0" i="1" smtClean="0">
                                  <a:solidFill>
                                    <a:schemeClr val="dk1"/>
                                  </a:solidFill>
                                  <a:latin typeface="Cambria Math" panose="02040503050406030204" pitchFamily="18" charset="0"/>
                                  <a:ea typeface="Cambria Math" panose="02040503050406030204" pitchFamily="18" charset="0"/>
                                </a:rPr>
                                <m:t>𝑎</m:t>
                              </m:r>
                            </m:e>
                            <m:sup>
                              <m:r>
                                <a:rPr lang="pt-BR" b="0" i="1" smtClean="0">
                                  <a:solidFill>
                                    <a:schemeClr val="dk1"/>
                                  </a:solidFill>
                                  <a:latin typeface="Cambria Math" panose="02040503050406030204" pitchFamily="18" charset="0"/>
                                  <a:ea typeface="Cambria Math" panose="02040503050406030204" pitchFamily="18" charset="0"/>
                                </a:rPr>
                                <m:t>′</m:t>
                              </m:r>
                            </m:sup>
                          </m:sSup>
                          <m:r>
                            <a:rPr lang="pt-BR" b="0" i="1" smtClean="0">
                              <a:solidFill>
                                <a:schemeClr val="dk1"/>
                              </a:solidFill>
                              <a:latin typeface="Cambria Math" panose="02040503050406030204" pitchFamily="18" charset="0"/>
                              <a:ea typeface="Cambria Math" panose="02040503050406030204" pitchFamily="18" charset="0"/>
                            </a:rPr>
                            <m:t>)</m:t>
                          </m:r>
                        </m:e>
                      </m:func>
                    </m:oMath>
                  </m:oMathPara>
                </a14:m>
                <a:endParaRPr lang="pt-BR" dirty="0">
                  <a:solidFill>
                    <a:schemeClr val="dk1"/>
                  </a:solidFill>
                </a:endParaRPr>
              </a:p>
              <a:p>
                <a:pPr marL="0" lvl="0" indent="0" algn="l" rtl="0">
                  <a:spcBef>
                    <a:spcPts val="1200"/>
                  </a:spcBef>
                  <a:spcAft>
                    <a:spcPts val="1200"/>
                  </a:spcAft>
                  <a:buNone/>
                </a:pPr>
                <a:r>
                  <a:rPr lang="pt-BR" dirty="0">
                    <a:solidFill>
                      <a:schemeClr val="dk1"/>
                    </a:solidFill>
                  </a:rPr>
                  <a:t>Sendo a e a′ complementares, b e b′ complementares, </a:t>
                </a:r>
                <a:r>
                  <a:rPr lang="el-GR" dirty="0">
                    <a:solidFill>
                      <a:schemeClr val="dk1"/>
                    </a:solidFill>
                  </a:rPr>
                  <a:t>Θ(</a:t>
                </a:r>
                <a:r>
                  <a:rPr lang="pt-BR" dirty="0">
                    <a:solidFill>
                      <a:schemeClr val="dk1"/>
                    </a:solidFill>
                  </a:rPr>
                  <a:t>l) = </a:t>
                </a:r>
                <a:r>
                  <a:rPr lang="el-GR" dirty="0">
                    <a:solidFill>
                      <a:schemeClr val="dk1"/>
                    </a:solidFill>
                  </a:rPr>
                  <a:t>λ </a:t>
                </a:r>
                <a:r>
                  <a:rPr lang="pt-BR" dirty="0">
                    <a:solidFill>
                      <a:schemeClr val="dk1"/>
                    </a:solidFill>
                  </a:rPr>
                  <a:t>e </a:t>
                </a:r>
                <a:r>
                  <a:rPr lang="el-GR" dirty="0">
                    <a:solidFill>
                      <a:schemeClr val="dk1"/>
                    </a:solidFill>
                  </a:rPr>
                  <a:t>Θ(</a:t>
                </a:r>
                <a:r>
                  <a:rPr lang="pt-BR" dirty="0">
                    <a:solidFill>
                      <a:schemeClr val="dk1"/>
                    </a:solidFill>
                  </a:rPr>
                  <a:t>m) = µ</a:t>
                </a:r>
                <a:endParaRPr dirty="0">
                  <a:solidFill>
                    <a:schemeClr val="dk1"/>
                  </a:solidFill>
                </a:endParaRPr>
              </a:p>
            </p:txBody>
          </p:sp>
        </mc:Choice>
        <mc:Fallback xmlns="">
          <p:sp>
            <p:nvSpPr>
              <p:cNvPr id="214" name="Google Shape;214;p36"/>
              <p:cNvSpPr txBox="1">
                <a:spLocks noGrp="1" noRot="1" noChangeAspect="1" noMove="1" noResize="1" noEditPoints="1" noAdjustHandles="1" noChangeArrowheads="1" noChangeShapeType="1" noTextEdit="1"/>
              </p:cNvSpPr>
              <p:nvPr>
                <p:ph type="body" idx="1"/>
              </p:nvPr>
            </p:nvSpPr>
            <p:spPr>
              <a:prstGeom prst="rect">
                <a:avLst/>
              </a:prstGeom>
              <a:blipFill>
                <a:blip r:embed="rId3"/>
                <a:stretch>
                  <a:fillRect l="-286"/>
                </a:stretch>
              </a:blipFill>
            </p:spPr>
            <p:txBody>
              <a:bodyPr/>
              <a:lstStyle/>
              <a:p>
                <a:r>
                  <a:rPr lang="pt-BR">
                    <a:noFill/>
                  </a:rPr>
                  <a:t> </a:t>
                </a:r>
              </a:p>
            </p:txBody>
          </p:sp>
        </mc:Fallback>
      </mc:AlternateContent>
    </p:spTree>
  </p:cSld>
  <p:clrMapOvr>
    <a:masterClrMapping/>
  </p:clrMapOvr>
  <p:transition spd="slow">
    <p:wheel spokes="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19" name="Google Shape;219;p37"/>
              <p:cNvSpPr txBox="1">
                <a:spLocks noGrp="1"/>
              </p:cNvSpPr>
              <p:nvPr>
                <p:ph type="body" idx="1"/>
              </p:nvPr>
            </p:nvSpPr>
            <p:spPr>
              <a:xfrm>
                <a:off x="311700" y="330775"/>
                <a:ext cx="8520600" cy="4238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solidFill>
                      <a:schemeClr val="dk1"/>
                    </a:solidFill>
                  </a:rPr>
                  <a:t>A2. Se z e z′ são complementares, valem as seguintes relações:</a:t>
                </a:r>
              </a:p>
              <a:p>
                <a:pPr marL="0" lvl="0" indent="0" algn="l" rtl="0">
                  <a:spcBef>
                    <a:spcPts val="0"/>
                  </a:spcBef>
                  <a:spcAft>
                    <a:spcPts val="0"/>
                  </a:spcAft>
                  <a:buNone/>
                </a:pPr>
                <a:endParaRPr lang="pt-BR" dirty="0">
                  <a:solidFill>
                    <a:schemeClr val="dk1"/>
                  </a:solidFill>
                </a:endParaRPr>
              </a:p>
              <a:p>
                <a:pPr marL="342900" lvl="0" algn="l" rtl="0">
                  <a:spcBef>
                    <a:spcPts val="0"/>
                  </a:spcBef>
                  <a:spcAft>
                    <a:spcPts val="0"/>
                  </a:spcAft>
                  <a:buFont typeface="+mj-lt"/>
                  <a:buAutoNum type="arabicPeriod"/>
                </a:pPr>
                <a14:m>
                  <m:oMath xmlns:m="http://schemas.openxmlformats.org/officeDocument/2006/math">
                    <m:func>
                      <m:funcPr>
                        <m:ctrlPr>
                          <a:rPr lang="ar-AE" i="1" smtClean="0">
                            <a:solidFill>
                              <a:schemeClr val="dk1"/>
                            </a:solidFill>
                            <a:latin typeface="Cambria Math" panose="02040503050406030204" pitchFamily="18" charset="0"/>
                          </a:rPr>
                        </m:ctrlPr>
                      </m:funcPr>
                      <m:fName>
                        <m:r>
                          <m:rPr>
                            <m:sty m:val="p"/>
                          </m:rPr>
                          <a:rPr lang="pt-BR" i="0" smtClean="0">
                            <a:solidFill>
                              <a:schemeClr val="dk1"/>
                            </a:solidFill>
                            <a:latin typeface="Cambria Math" panose="02040503050406030204" pitchFamily="18" charset="0"/>
                          </a:rPr>
                          <m:t>sinh</m:t>
                        </m:r>
                      </m:fName>
                      <m:e>
                        <m:r>
                          <a:rPr lang="pt-BR" b="0" i="1" smtClean="0">
                            <a:solidFill>
                              <a:schemeClr val="dk1"/>
                            </a:solidFill>
                            <a:latin typeface="Cambria Math" panose="02040503050406030204" pitchFamily="18" charset="0"/>
                          </a:rPr>
                          <m:t>(</m:t>
                        </m:r>
                        <m:r>
                          <a:rPr lang="pt-BR" b="0" i="1" smtClean="0">
                            <a:solidFill>
                              <a:schemeClr val="dk1"/>
                            </a:solidFill>
                            <a:latin typeface="Cambria Math" panose="02040503050406030204" pitchFamily="18" charset="0"/>
                          </a:rPr>
                          <m:t>𝑧</m:t>
                        </m:r>
                        <m:r>
                          <a:rPr lang="pt-BR" b="0" i="1" smtClean="0">
                            <a:solidFill>
                              <a:schemeClr val="dk1"/>
                            </a:solidFill>
                            <a:latin typeface="Cambria Math" panose="02040503050406030204" pitchFamily="18" charset="0"/>
                          </a:rPr>
                          <m:t>)</m:t>
                        </m:r>
                      </m:e>
                    </m:func>
                    <m:r>
                      <a:rPr lang="ar-AE" b="0" i="1" smtClean="0">
                        <a:solidFill>
                          <a:schemeClr val="dk1"/>
                        </a:solidFill>
                        <a:latin typeface="Cambria Math" panose="02040503050406030204" pitchFamily="18" charset="0"/>
                      </a:rPr>
                      <m:t>=</m:t>
                    </m:r>
                    <m:func>
                      <m:funcPr>
                        <m:ctrlPr>
                          <a:rPr lang="pt-BR" b="0" i="1" smtClean="0">
                            <a:solidFill>
                              <a:schemeClr val="dk1"/>
                            </a:solidFill>
                            <a:latin typeface="Cambria Math" panose="02040503050406030204" pitchFamily="18" charset="0"/>
                          </a:rPr>
                        </m:ctrlPr>
                      </m:funcPr>
                      <m:fName>
                        <m:r>
                          <m:rPr>
                            <m:sty m:val="p"/>
                          </m:rPr>
                          <a:rPr lang="pt-BR" b="0" i="0" smtClean="0">
                            <a:solidFill>
                              <a:schemeClr val="dk1"/>
                            </a:solidFill>
                            <a:latin typeface="Cambria Math" panose="02040503050406030204" pitchFamily="18" charset="0"/>
                          </a:rPr>
                          <m:t>csch</m:t>
                        </m:r>
                      </m:fName>
                      <m:e>
                        <m:r>
                          <a:rPr lang="pt-BR" b="0" i="1" smtClean="0">
                            <a:solidFill>
                              <a:schemeClr val="dk1"/>
                            </a:solidFill>
                            <a:latin typeface="Cambria Math" panose="02040503050406030204" pitchFamily="18" charset="0"/>
                          </a:rPr>
                          <m:t>(</m:t>
                        </m:r>
                        <m:sSup>
                          <m:sSupPr>
                            <m:ctrlPr>
                              <a:rPr lang="pt-BR" b="0" i="1" smtClean="0">
                                <a:solidFill>
                                  <a:schemeClr val="dk1"/>
                                </a:solidFill>
                                <a:latin typeface="Cambria Math" panose="02040503050406030204" pitchFamily="18" charset="0"/>
                              </a:rPr>
                            </m:ctrlPr>
                          </m:sSupPr>
                          <m:e>
                            <m:r>
                              <a:rPr lang="pt-BR" b="0" i="1" smtClean="0">
                                <a:solidFill>
                                  <a:schemeClr val="dk1"/>
                                </a:solidFill>
                                <a:latin typeface="Cambria Math" panose="02040503050406030204" pitchFamily="18" charset="0"/>
                              </a:rPr>
                              <m:t>𝑧</m:t>
                            </m:r>
                          </m:e>
                          <m:sup>
                            <m:r>
                              <a:rPr lang="pt-BR" b="0" i="1" smtClean="0">
                                <a:solidFill>
                                  <a:schemeClr val="dk1"/>
                                </a:solidFill>
                                <a:latin typeface="Cambria Math" panose="02040503050406030204" pitchFamily="18" charset="0"/>
                              </a:rPr>
                              <m:t>′</m:t>
                            </m:r>
                          </m:sup>
                        </m:sSup>
                        <m:r>
                          <a:rPr lang="pt-BR" b="0" i="1" smtClean="0">
                            <a:solidFill>
                              <a:schemeClr val="dk1"/>
                            </a:solidFill>
                            <a:latin typeface="Cambria Math" panose="02040503050406030204" pitchFamily="18" charset="0"/>
                          </a:rPr>
                          <m:t>)</m:t>
                        </m:r>
                      </m:e>
                    </m:func>
                  </m:oMath>
                </a14:m>
                <a:endParaRPr lang="pt-BR" dirty="0">
                  <a:solidFill>
                    <a:schemeClr val="dk1"/>
                  </a:solidFill>
                </a:endParaRPr>
              </a:p>
              <a:p>
                <a:pPr marL="342900" lvl="0" algn="l" rtl="0">
                  <a:spcBef>
                    <a:spcPts val="0"/>
                  </a:spcBef>
                  <a:spcAft>
                    <a:spcPts val="0"/>
                  </a:spcAft>
                  <a:buFont typeface="+mj-lt"/>
                  <a:buAutoNum type="arabicPeriod"/>
                </a:pPr>
                <a14:m>
                  <m:oMath xmlns:m="http://schemas.openxmlformats.org/officeDocument/2006/math">
                    <m:func>
                      <m:funcPr>
                        <m:ctrlPr>
                          <a:rPr lang="pt-BR" i="1" smtClean="0">
                            <a:solidFill>
                              <a:schemeClr val="dk1"/>
                            </a:solidFill>
                            <a:latin typeface="Cambria Math" panose="02040503050406030204" pitchFamily="18" charset="0"/>
                          </a:rPr>
                        </m:ctrlPr>
                      </m:funcPr>
                      <m:fName>
                        <m:r>
                          <m:rPr>
                            <m:sty m:val="p"/>
                          </m:rPr>
                          <a:rPr lang="pt-BR" i="0" smtClean="0">
                            <a:solidFill>
                              <a:schemeClr val="dk1"/>
                            </a:solidFill>
                            <a:latin typeface="Cambria Math" panose="02040503050406030204" pitchFamily="18" charset="0"/>
                          </a:rPr>
                          <m:t>cosh</m:t>
                        </m:r>
                      </m:fName>
                      <m:e>
                        <m:r>
                          <a:rPr lang="pt-BR" b="0" i="1" smtClean="0">
                            <a:solidFill>
                              <a:schemeClr val="dk1"/>
                            </a:solidFill>
                            <a:latin typeface="Cambria Math" panose="02040503050406030204" pitchFamily="18" charset="0"/>
                          </a:rPr>
                          <m:t>(</m:t>
                        </m:r>
                        <m:r>
                          <a:rPr lang="pt-BR" b="0" i="1" smtClean="0">
                            <a:solidFill>
                              <a:schemeClr val="dk1"/>
                            </a:solidFill>
                            <a:latin typeface="Cambria Math" panose="02040503050406030204" pitchFamily="18" charset="0"/>
                          </a:rPr>
                          <m:t>𝑧</m:t>
                        </m:r>
                        <m:r>
                          <a:rPr lang="pt-BR" b="0" i="1" smtClean="0">
                            <a:solidFill>
                              <a:schemeClr val="dk1"/>
                            </a:solidFill>
                            <a:latin typeface="Cambria Math" panose="02040503050406030204" pitchFamily="18" charset="0"/>
                          </a:rPr>
                          <m:t>)</m:t>
                        </m:r>
                      </m:e>
                    </m:func>
                    <m:r>
                      <a:rPr lang="pt-BR" b="0" i="1" smtClean="0">
                        <a:solidFill>
                          <a:schemeClr val="dk1"/>
                        </a:solidFill>
                        <a:latin typeface="Cambria Math" panose="02040503050406030204" pitchFamily="18" charset="0"/>
                      </a:rPr>
                      <m:t>=</m:t>
                    </m:r>
                    <m:func>
                      <m:funcPr>
                        <m:ctrlPr>
                          <a:rPr lang="pt-BR" b="0" i="1" smtClean="0">
                            <a:solidFill>
                              <a:schemeClr val="dk1"/>
                            </a:solidFill>
                            <a:latin typeface="Cambria Math" panose="02040503050406030204" pitchFamily="18" charset="0"/>
                          </a:rPr>
                        </m:ctrlPr>
                      </m:funcPr>
                      <m:fName>
                        <m:r>
                          <m:rPr>
                            <m:sty m:val="p"/>
                          </m:rPr>
                          <a:rPr lang="pt-BR" b="0" i="0" smtClean="0">
                            <a:solidFill>
                              <a:schemeClr val="dk1"/>
                            </a:solidFill>
                            <a:latin typeface="Cambria Math" panose="02040503050406030204" pitchFamily="18" charset="0"/>
                          </a:rPr>
                          <m:t>coth</m:t>
                        </m:r>
                      </m:fName>
                      <m:e>
                        <m:r>
                          <a:rPr lang="pt-BR" b="0" i="1" smtClean="0">
                            <a:solidFill>
                              <a:schemeClr val="dk1"/>
                            </a:solidFill>
                            <a:latin typeface="Cambria Math" panose="02040503050406030204" pitchFamily="18" charset="0"/>
                          </a:rPr>
                          <m:t>(</m:t>
                        </m:r>
                        <m:sSup>
                          <m:sSupPr>
                            <m:ctrlPr>
                              <a:rPr lang="pt-BR" b="0" i="1" smtClean="0">
                                <a:solidFill>
                                  <a:schemeClr val="dk1"/>
                                </a:solidFill>
                                <a:latin typeface="Cambria Math" panose="02040503050406030204" pitchFamily="18" charset="0"/>
                              </a:rPr>
                            </m:ctrlPr>
                          </m:sSupPr>
                          <m:e>
                            <m:r>
                              <a:rPr lang="pt-BR" b="0" i="1" smtClean="0">
                                <a:solidFill>
                                  <a:schemeClr val="dk1"/>
                                </a:solidFill>
                                <a:latin typeface="Cambria Math" panose="02040503050406030204" pitchFamily="18" charset="0"/>
                              </a:rPr>
                              <m:t>𝑧</m:t>
                            </m:r>
                          </m:e>
                          <m:sup>
                            <m:r>
                              <a:rPr lang="pt-BR" b="0" i="1" smtClean="0">
                                <a:solidFill>
                                  <a:schemeClr val="dk1"/>
                                </a:solidFill>
                                <a:latin typeface="Cambria Math" panose="02040503050406030204" pitchFamily="18" charset="0"/>
                              </a:rPr>
                              <m:t>′</m:t>
                            </m:r>
                          </m:sup>
                        </m:sSup>
                        <m:r>
                          <a:rPr lang="pt-BR" b="0" i="1" smtClean="0">
                            <a:solidFill>
                              <a:schemeClr val="dk1"/>
                            </a:solidFill>
                            <a:latin typeface="Cambria Math" panose="02040503050406030204" pitchFamily="18" charset="0"/>
                          </a:rPr>
                          <m:t>)</m:t>
                        </m:r>
                      </m:e>
                    </m:func>
                  </m:oMath>
                </a14:m>
                <a:endParaRPr lang="pt-BR" dirty="0">
                  <a:solidFill>
                    <a:schemeClr val="dk1"/>
                  </a:solidFill>
                </a:endParaRPr>
              </a:p>
              <a:p>
                <a:pPr marL="342900" lvl="0" algn="l" rtl="0">
                  <a:spcBef>
                    <a:spcPts val="0"/>
                  </a:spcBef>
                  <a:spcAft>
                    <a:spcPts val="0"/>
                  </a:spcAft>
                  <a:buFont typeface="+mj-lt"/>
                  <a:buAutoNum type="arabicPeriod"/>
                </a:pPr>
                <a14:m>
                  <m:oMath xmlns:m="http://schemas.openxmlformats.org/officeDocument/2006/math">
                    <m:func>
                      <m:funcPr>
                        <m:ctrlPr>
                          <a:rPr lang="pt-BR" i="1" smtClean="0">
                            <a:solidFill>
                              <a:schemeClr val="dk1"/>
                            </a:solidFill>
                            <a:latin typeface="Cambria Math" panose="02040503050406030204" pitchFamily="18" charset="0"/>
                          </a:rPr>
                        </m:ctrlPr>
                      </m:funcPr>
                      <m:fName>
                        <m:r>
                          <m:rPr>
                            <m:sty m:val="p"/>
                          </m:rPr>
                          <a:rPr lang="pt-BR" i="0" smtClean="0">
                            <a:solidFill>
                              <a:schemeClr val="dk1"/>
                            </a:solidFill>
                            <a:latin typeface="Cambria Math" panose="02040503050406030204" pitchFamily="18" charset="0"/>
                          </a:rPr>
                          <m:t>tanh</m:t>
                        </m:r>
                      </m:fName>
                      <m:e>
                        <m:r>
                          <a:rPr lang="pt-BR" b="0" i="1" smtClean="0">
                            <a:solidFill>
                              <a:schemeClr val="dk1"/>
                            </a:solidFill>
                            <a:latin typeface="Cambria Math" panose="02040503050406030204" pitchFamily="18" charset="0"/>
                          </a:rPr>
                          <m:t>(</m:t>
                        </m:r>
                        <m:r>
                          <a:rPr lang="pt-BR" b="0" i="1" smtClean="0">
                            <a:solidFill>
                              <a:schemeClr val="dk1"/>
                            </a:solidFill>
                            <a:latin typeface="Cambria Math" panose="02040503050406030204" pitchFamily="18" charset="0"/>
                          </a:rPr>
                          <m:t>𝑧</m:t>
                        </m:r>
                        <m:r>
                          <a:rPr lang="pt-BR" b="0" i="1" smtClean="0">
                            <a:solidFill>
                              <a:schemeClr val="dk1"/>
                            </a:solidFill>
                            <a:latin typeface="Cambria Math" panose="02040503050406030204" pitchFamily="18" charset="0"/>
                          </a:rPr>
                          <m:t>)</m:t>
                        </m:r>
                      </m:e>
                    </m:func>
                    <m:r>
                      <a:rPr lang="pt-BR" b="0" i="1" smtClean="0">
                        <a:solidFill>
                          <a:schemeClr val="dk1"/>
                        </a:solidFill>
                        <a:latin typeface="Cambria Math" panose="02040503050406030204" pitchFamily="18" charset="0"/>
                      </a:rPr>
                      <m:t>=</m:t>
                    </m:r>
                    <m:func>
                      <m:funcPr>
                        <m:ctrlPr>
                          <a:rPr lang="pt-BR" b="0" i="1" smtClean="0">
                            <a:solidFill>
                              <a:schemeClr val="dk1"/>
                            </a:solidFill>
                            <a:latin typeface="Cambria Math" panose="02040503050406030204" pitchFamily="18" charset="0"/>
                          </a:rPr>
                        </m:ctrlPr>
                      </m:funcPr>
                      <m:fName>
                        <m:r>
                          <m:rPr>
                            <m:sty m:val="p"/>
                          </m:rPr>
                          <a:rPr lang="pt-BR" b="0" i="0" smtClean="0">
                            <a:solidFill>
                              <a:schemeClr val="dk1"/>
                            </a:solidFill>
                            <a:latin typeface="Cambria Math" panose="02040503050406030204" pitchFamily="18" charset="0"/>
                          </a:rPr>
                          <m:t>sech</m:t>
                        </m:r>
                      </m:fName>
                      <m:e>
                        <m:r>
                          <a:rPr lang="pt-BR" b="0" i="1" smtClean="0">
                            <a:solidFill>
                              <a:schemeClr val="dk1"/>
                            </a:solidFill>
                            <a:latin typeface="Cambria Math" panose="02040503050406030204" pitchFamily="18" charset="0"/>
                          </a:rPr>
                          <m:t>(</m:t>
                        </m:r>
                        <m:sSup>
                          <m:sSupPr>
                            <m:ctrlPr>
                              <a:rPr lang="pt-BR" b="0" i="1" smtClean="0">
                                <a:solidFill>
                                  <a:schemeClr val="dk1"/>
                                </a:solidFill>
                                <a:latin typeface="Cambria Math" panose="02040503050406030204" pitchFamily="18" charset="0"/>
                              </a:rPr>
                            </m:ctrlPr>
                          </m:sSupPr>
                          <m:e>
                            <m:r>
                              <a:rPr lang="pt-BR" b="0" i="1" smtClean="0">
                                <a:solidFill>
                                  <a:schemeClr val="dk1"/>
                                </a:solidFill>
                                <a:latin typeface="Cambria Math" panose="02040503050406030204" pitchFamily="18" charset="0"/>
                              </a:rPr>
                              <m:t>𝑧</m:t>
                            </m:r>
                          </m:e>
                          <m:sup>
                            <m:r>
                              <a:rPr lang="pt-BR" b="0" i="1" smtClean="0">
                                <a:solidFill>
                                  <a:schemeClr val="dk1"/>
                                </a:solidFill>
                                <a:latin typeface="Cambria Math" panose="02040503050406030204" pitchFamily="18" charset="0"/>
                              </a:rPr>
                              <m:t>′</m:t>
                            </m:r>
                          </m:sup>
                        </m:sSup>
                        <m:r>
                          <a:rPr lang="pt-BR" b="0" i="1" smtClean="0">
                            <a:solidFill>
                              <a:schemeClr val="dk1"/>
                            </a:solidFill>
                            <a:latin typeface="Cambria Math" panose="02040503050406030204" pitchFamily="18" charset="0"/>
                          </a:rPr>
                          <m:t>)</m:t>
                        </m:r>
                      </m:e>
                    </m:func>
                  </m:oMath>
                </a14:m>
                <a:endParaRPr lang="ar-AE" dirty="0">
                  <a:solidFill>
                    <a:schemeClr val="dk1"/>
                  </a:solidFill>
                </a:endParaRPr>
              </a:p>
              <a:p>
                <a:pPr marL="0" lvl="0" indent="0" algn="l" rtl="0">
                  <a:spcBef>
                    <a:spcPts val="1200"/>
                  </a:spcBef>
                  <a:spcAft>
                    <a:spcPts val="0"/>
                  </a:spcAft>
                  <a:buNone/>
                </a:pPr>
                <a:endParaRPr dirty="0"/>
              </a:p>
            </p:txBody>
          </p:sp>
        </mc:Choice>
        <mc:Fallback xmlns="">
          <p:sp>
            <p:nvSpPr>
              <p:cNvPr id="219" name="Google Shape;219;p37"/>
              <p:cNvSpPr txBox="1">
                <a:spLocks noGrp="1" noRot="1" noChangeAspect="1" noMove="1" noResize="1" noEditPoints="1" noAdjustHandles="1" noChangeArrowheads="1" noChangeShapeType="1" noTextEdit="1"/>
              </p:cNvSpPr>
              <p:nvPr>
                <p:ph type="body" idx="1"/>
              </p:nvPr>
            </p:nvSpPr>
            <p:spPr>
              <a:xfrm>
                <a:off x="311700" y="330775"/>
                <a:ext cx="8520600" cy="4238100"/>
              </a:xfrm>
              <a:prstGeom prst="rect">
                <a:avLst/>
              </a:prstGeom>
              <a:blipFill>
                <a:blip r:embed="rId3"/>
                <a:stretch>
                  <a:fillRect l="-501"/>
                </a:stretch>
              </a:blipFill>
            </p:spPr>
            <p:txBody>
              <a:bodyPr/>
              <a:lstStyle/>
              <a:p>
                <a:r>
                  <a:rPr lang="pt-BR">
                    <a:noFill/>
                  </a:rPr>
                  <a:t> </a:t>
                </a:r>
              </a:p>
            </p:txBody>
          </p:sp>
        </mc:Fallback>
      </mc:AlternateContent>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8"/>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Demonstração </a:t>
            </a:r>
            <a:endParaRPr/>
          </a:p>
        </p:txBody>
      </p:sp>
      <mc:AlternateContent xmlns:mc="http://schemas.openxmlformats.org/markup-compatibility/2006" xmlns:a14="http://schemas.microsoft.com/office/drawing/2010/main">
        <mc:Choice Requires="a14">
          <p:sp>
            <p:nvSpPr>
              <p:cNvPr id="225" name="Google Shape;225;p38"/>
              <p:cNvSpPr txBox="1">
                <a:spLocks noGrp="1"/>
              </p:cNvSpPr>
              <p:nvPr>
                <p:ph type="body" idx="1"/>
              </p:nvPr>
            </p:nvSpPr>
            <p:spPr>
              <a:xfrm>
                <a:off x="311700" y="1152474"/>
                <a:ext cx="8520600" cy="3844827"/>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solidFill>
                      <a:schemeClr val="dk1"/>
                    </a:solidFill>
                  </a:rPr>
                  <a:t>Seja </a:t>
                </a:r>
                <a:r>
                  <a:rPr lang="el-GR" dirty="0">
                    <a:solidFill>
                      <a:schemeClr val="dk1"/>
                    </a:solidFill>
                  </a:rPr>
                  <a:t>Θ(</a:t>
                </a:r>
                <a:r>
                  <a:rPr lang="pt-BR" dirty="0">
                    <a:solidFill>
                      <a:schemeClr val="dk1"/>
                    </a:solidFill>
                  </a:rPr>
                  <a:t>l) = </a:t>
                </a:r>
                <a:r>
                  <a:rPr lang="el-GR" dirty="0">
                    <a:solidFill>
                      <a:schemeClr val="dk1"/>
                    </a:solidFill>
                  </a:rPr>
                  <a:t>λ </a:t>
                </a:r>
                <a:r>
                  <a:rPr lang="pt-BR" dirty="0">
                    <a:solidFill>
                      <a:schemeClr val="dk1"/>
                    </a:solidFill>
                  </a:rPr>
                  <a:t>e </a:t>
                </a:r>
                <a:r>
                  <a:rPr lang="el-GR" dirty="0">
                    <a:solidFill>
                      <a:schemeClr val="dk1"/>
                    </a:solidFill>
                  </a:rPr>
                  <a:t>Θ(</a:t>
                </a:r>
                <a:r>
                  <a:rPr lang="pt-BR" dirty="0">
                    <a:solidFill>
                      <a:schemeClr val="dk1"/>
                    </a:solidFill>
                  </a:rPr>
                  <a:t>m) = µ. Pela A1 temos:</a:t>
                </a:r>
              </a:p>
              <a:p>
                <a:pPr marL="0" lvl="0" indent="0" algn="l" rtl="0">
                  <a:spcBef>
                    <a:spcPts val="0"/>
                  </a:spcBef>
                  <a:spcAft>
                    <a:spcPts val="0"/>
                  </a:spcAft>
                  <a:buNone/>
                </a:pPr>
                <a14:m>
                  <m:oMath xmlns:m="http://schemas.openxmlformats.org/officeDocument/2006/math">
                    <m:func>
                      <m:funcPr>
                        <m:ctrlPr>
                          <a:rPr lang="ar-AE" i="1" smtClean="0">
                            <a:solidFill>
                              <a:schemeClr val="dk1"/>
                            </a:solidFill>
                            <a:latin typeface="Cambria Math" panose="02040503050406030204" pitchFamily="18" charset="0"/>
                          </a:rPr>
                        </m:ctrlPr>
                      </m:funcPr>
                      <m:fName>
                        <m:r>
                          <m:rPr>
                            <m:sty m:val="p"/>
                          </m:rPr>
                          <a:rPr lang="pt-BR" i="0" smtClean="0">
                            <a:solidFill>
                              <a:schemeClr val="dk1"/>
                            </a:solidFill>
                            <a:latin typeface="Cambria Math" panose="02040503050406030204" pitchFamily="18" charset="0"/>
                          </a:rPr>
                          <m:t>cosh</m:t>
                        </m:r>
                      </m:fName>
                      <m:e>
                        <m:r>
                          <a:rPr lang="pt-BR" b="0" i="1" smtClean="0">
                            <a:solidFill>
                              <a:schemeClr val="dk1"/>
                            </a:solidFill>
                            <a:latin typeface="Cambria Math" panose="02040503050406030204" pitchFamily="18" charset="0"/>
                          </a:rPr>
                          <m:t>(</m:t>
                        </m:r>
                        <m:r>
                          <a:rPr lang="pt-BR" b="0" i="1" smtClean="0">
                            <a:solidFill>
                              <a:schemeClr val="dk1"/>
                            </a:solidFill>
                            <a:latin typeface="Cambria Math" panose="02040503050406030204" pitchFamily="18" charset="0"/>
                          </a:rPr>
                          <m:t>𝑐</m:t>
                        </m:r>
                        <m:r>
                          <a:rPr lang="pt-BR" b="0" i="1" smtClean="0">
                            <a:solidFill>
                              <a:schemeClr val="dk1"/>
                            </a:solidFill>
                            <a:latin typeface="Cambria Math" panose="02040503050406030204" pitchFamily="18" charset="0"/>
                          </a:rPr>
                          <m:t>)</m:t>
                        </m:r>
                      </m:e>
                    </m:func>
                    <m:r>
                      <a:rPr lang="ar-AE" b="0" i="1" smtClean="0">
                        <a:solidFill>
                          <a:schemeClr val="dk1"/>
                        </a:solidFill>
                        <a:latin typeface="Cambria Math" panose="02040503050406030204" pitchFamily="18" charset="0"/>
                      </a:rPr>
                      <m:t>=</m:t>
                    </m:r>
                    <m:func>
                      <m:funcPr>
                        <m:ctrlPr>
                          <a:rPr lang="pt-BR" b="0" i="1" smtClean="0">
                            <a:solidFill>
                              <a:schemeClr val="dk1"/>
                            </a:solidFill>
                            <a:latin typeface="Cambria Math" panose="02040503050406030204" pitchFamily="18" charset="0"/>
                          </a:rPr>
                        </m:ctrlPr>
                      </m:funcPr>
                      <m:fName>
                        <m:r>
                          <m:rPr>
                            <m:sty m:val="p"/>
                          </m:rPr>
                          <a:rPr lang="pt-BR" b="0" i="0" smtClean="0">
                            <a:solidFill>
                              <a:schemeClr val="dk1"/>
                            </a:solidFill>
                            <a:latin typeface="Cambria Math" panose="02040503050406030204" pitchFamily="18" charset="0"/>
                          </a:rPr>
                          <m:t>sinh</m:t>
                        </m:r>
                      </m:fName>
                      <m:e>
                        <m:r>
                          <a:rPr lang="pt-BR" b="0" i="1" smtClean="0">
                            <a:solidFill>
                              <a:schemeClr val="dk1"/>
                            </a:solidFill>
                            <a:latin typeface="Cambria Math" panose="02040503050406030204" pitchFamily="18" charset="0"/>
                          </a:rPr>
                          <m:t>(</m:t>
                        </m:r>
                        <m:r>
                          <a:rPr lang="pt-BR" b="0" i="1" smtClean="0">
                            <a:solidFill>
                              <a:schemeClr val="dk1"/>
                            </a:solidFill>
                            <a:latin typeface="Cambria Math" panose="02040503050406030204" pitchFamily="18" charset="0"/>
                          </a:rPr>
                          <m:t>𝑙</m:t>
                        </m:r>
                        <m:r>
                          <a:rPr lang="pt-BR" b="0" i="1" smtClean="0">
                            <a:solidFill>
                              <a:schemeClr val="dk1"/>
                            </a:solidFill>
                            <a:latin typeface="Cambria Math" panose="02040503050406030204" pitchFamily="18" charset="0"/>
                          </a:rPr>
                          <m:t>)</m:t>
                        </m:r>
                      </m:e>
                    </m:func>
                    <m:r>
                      <a:rPr lang="pt-BR" b="0" i="1" smtClean="0">
                        <a:solidFill>
                          <a:schemeClr val="dk1"/>
                        </a:solidFill>
                        <a:latin typeface="Cambria Math" panose="02040503050406030204" pitchFamily="18" charset="0"/>
                        <a:ea typeface="Cambria Math" panose="02040503050406030204" pitchFamily="18" charset="0"/>
                      </a:rPr>
                      <m:t>×</m:t>
                    </m:r>
                    <m:func>
                      <m:funcPr>
                        <m:ctrlPr>
                          <a:rPr lang="pt-BR" b="0" i="1" smtClean="0">
                            <a:solidFill>
                              <a:schemeClr val="dk1"/>
                            </a:solidFill>
                            <a:latin typeface="Cambria Math" panose="02040503050406030204" pitchFamily="18" charset="0"/>
                            <a:ea typeface="Cambria Math" panose="02040503050406030204" pitchFamily="18" charset="0"/>
                          </a:rPr>
                        </m:ctrlPr>
                      </m:funcPr>
                      <m:fName>
                        <m:r>
                          <m:rPr>
                            <m:sty m:val="p"/>
                          </m:rPr>
                          <a:rPr lang="pt-BR" b="0" i="0" smtClean="0">
                            <a:solidFill>
                              <a:schemeClr val="dk1"/>
                            </a:solidFill>
                            <a:latin typeface="Cambria Math" panose="02040503050406030204" pitchFamily="18" charset="0"/>
                            <a:ea typeface="Cambria Math" panose="02040503050406030204" pitchFamily="18" charset="0"/>
                          </a:rPr>
                          <m:t>sinh</m:t>
                        </m:r>
                      </m:fName>
                      <m:e>
                        <m:r>
                          <a:rPr lang="pt-BR" b="0" i="1" smtClean="0">
                            <a:solidFill>
                              <a:schemeClr val="dk1"/>
                            </a:solidFill>
                            <a:latin typeface="Cambria Math" panose="02040503050406030204" pitchFamily="18" charset="0"/>
                            <a:ea typeface="Cambria Math" panose="02040503050406030204" pitchFamily="18" charset="0"/>
                          </a:rPr>
                          <m:t>(</m:t>
                        </m:r>
                        <m:r>
                          <a:rPr lang="pt-BR" b="0" i="1" smtClean="0">
                            <a:solidFill>
                              <a:schemeClr val="dk1"/>
                            </a:solidFill>
                            <a:latin typeface="Cambria Math" panose="02040503050406030204" pitchFamily="18" charset="0"/>
                            <a:ea typeface="Cambria Math" panose="02040503050406030204" pitchFamily="18" charset="0"/>
                          </a:rPr>
                          <m:t>𝑚</m:t>
                        </m:r>
                        <m:r>
                          <a:rPr lang="pt-BR" b="0" i="1" smtClean="0">
                            <a:solidFill>
                              <a:schemeClr val="dk1"/>
                            </a:solidFill>
                            <a:latin typeface="Cambria Math" panose="02040503050406030204" pitchFamily="18" charset="0"/>
                            <a:ea typeface="Cambria Math" panose="02040503050406030204" pitchFamily="18" charset="0"/>
                          </a:rPr>
                          <m:t>)</m:t>
                        </m:r>
                      </m:e>
                    </m:func>
                  </m:oMath>
                </a14:m>
                <a:r>
                  <a:rPr lang="ar-AE" dirty="0">
                    <a:solidFill>
                      <a:schemeClr val="dk1"/>
                    </a:solidFill>
                  </a:rPr>
                  <a:t> </a:t>
                </a:r>
                <a:r>
                  <a:rPr lang="pt-BR" dirty="0">
                    <a:solidFill>
                      <a:schemeClr val="dk1"/>
                    </a:solidFill>
                  </a:rPr>
                  <a:t>    </a:t>
                </a:r>
                <a14:m>
                  <m:oMath xmlns:m="http://schemas.openxmlformats.org/officeDocument/2006/math">
                    <m:func>
                      <m:funcPr>
                        <m:ctrlPr>
                          <a:rPr lang="pt-BR" i="1" dirty="0" smtClean="0">
                            <a:solidFill>
                              <a:schemeClr val="dk1"/>
                            </a:solidFill>
                            <a:latin typeface="Cambria Math" panose="02040503050406030204" pitchFamily="18" charset="0"/>
                          </a:rPr>
                        </m:ctrlPr>
                      </m:funcPr>
                      <m:fName>
                        <m:r>
                          <m:rPr>
                            <m:sty m:val="p"/>
                          </m:rPr>
                          <a:rPr lang="pt-BR" i="0" dirty="0" smtClean="0">
                            <a:solidFill>
                              <a:schemeClr val="dk1"/>
                            </a:solidFill>
                            <a:latin typeface="Cambria Math" panose="02040503050406030204" pitchFamily="18" charset="0"/>
                          </a:rPr>
                          <m:t>sinh</m:t>
                        </m:r>
                      </m:fName>
                      <m:e>
                        <m:d>
                          <m:dPr>
                            <m:ctrlPr>
                              <a:rPr lang="pt-BR" b="0" i="1" dirty="0" smtClean="0">
                                <a:solidFill>
                                  <a:schemeClr val="dk1"/>
                                </a:solidFill>
                                <a:latin typeface="Cambria Math" panose="02040503050406030204" pitchFamily="18" charset="0"/>
                              </a:rPr>
                            </m:ctrlPr>
                          </m:dPr>
                          <m:e>
                            <m:r>
                              <a:rPr lang="pt-BR" b="0" i="1" dirty="0" smtClean="0">
                                <a:solidFill>
                                  <a:schemeClr val="dk1"/>
                                </a:solidFill>
                                <a:latin typeface="Cambria Math" panose="02040503050406030204" pitchFamily="18" charset="0"/>
                              </a:rPr>
                              <m:t>𝑙</m:t>
                            </m:r>
                          </m:e>
                        </m:d>
                        <m:r>
                          <a:rPr lang="pt-BR" b="0" i="1" dirty="0" smtClean="0">
                            <a:solidFill>
                              <a:schemeClr val="dk1"/>
                            </a:solidFill>
                            <a:latin typeface="Cambria Math" panose="02040503050406030204" pitchFamily="18" charset="0"/>
                          </a:rPr>
                          <m:t>=</m:t>
                        </m:r>
                        <m:f>
                          <m:fPr>
                            <m:ctrlPr>
                              <a:rPr lang="pt-BR" b="0" i="1" dirty="0" smtClean="0">
                                <a:solidFill>
                                  <a:schemeClr val="dk1"/>
                                </a:solidFill>
                                <a:latin typeface="Cambria Math" panose="02040503050406030204" pitchFamily="18" charset="0"/>
                              </a:rPr>
                            </m:ctrlPr>
                          </m:fPr>
                          <m:num>
                            <m:func>
                              <m:funcPr>
                                <m:ctrlPr>
                                  <a:rPr lang="pt-BR" b="0" i="1" dirty="0" smtClean="0">
                                    <a:solidFill>
                                      <a:schemeClr val="dk1"/>
                                    </a:solidFill>
                                    <a:latin typeface="Cambria Math" panose="02040503050406030204" pitchFamily="18" charset="0"/>
                                  </a:rPr>
                                </m:ctrlPr>
                              </m:funcPr>
                              <m:fName>
                                <m:r>
                                  <m:rPr>
                                    <m:sty m:val="p"/>
                                  </m:rPr>
                                  <a:rPr lang="pt-BR" b="0" i="0" dirty="0" smtClean="0">
                                    <a:solidFill>
                                      <a:schemeClr val="dk1"/>
                                    </a:solidFill>
                                    <a:latin typeface="Cambria Math" panose="02040503050406030204" pitchFamily="18" charset="0"/>
                                  </a:rPr>
                                  <m:t>cosh</m:t>
                                </m:r>
                              </m:fName>
                              <m:e>
                                <m:r>
                                  <a:rPr lang="pt-BR" b="0" i="1" dirty="0" smtClean="0">
                                    <a:solidFill>
                                      <a:schemeClr val="dk1"/>
                                    </a:solidFill>
                                    <a:latin typeface="Cambria Math" panose="02040503050406030204" pitchFamily="18" charset="0"/>
                                  </a:rPr>
                                  <m:t>(</m:t>
                                </m:r>
                                <m:sSup>
                                  <m:sSupPr>
                                    <m:ctrlPr>
                                      <a:rPr lang="pt-BR" b="0" i="1" dirty="0" smtClean="0">
                                        <a:solidFill>
                                          <a:schemeClr val="dk1"/>
                                        </a:solidFill>
                                        <a:latin typeface="Cambria Math" panose="02040503050406030204" pitchFamily="18" charset="0"/>
                                      </a:rPr>
                                    </m:ctrlPr>
                                  </m:sSupPr>
                                  <m:e>
                                    <m:r>
                                      <a:rPr lang="pt-BR" b="0" i="1" dirty="0" smtClean="0">
                                        <a:solidFill>
                                          <a:schemeClr val="dk1"/>
                                        </a:solidFill>
                                        <a:latin typeface="Cambria Math" panose="02040503050406030204" pitchFamily="18" charset="0"/>
                                      </a:rPr>
                                      <m:t>𝑎</m:t>
                                    </m:r>
                                  </m:e>
                                  <m:sup>
                                    <m:r>
                                      <a:rPr lang="pt-BR" b="0" i="1" dirty="0" smtClean="0">
                                        <a:solidFill>
                                          <a:schemeClr val="dk1"/>
                                        </a:solidFill>
                                        <a:latin typeface="Cambria Math" panose="02040503050406030204" pitchFamily="18" charset="0"/>
                                      </a:rPr>
                                      <m:t>′</m:t>
                                    </m:r>
                                  </m:sup>
                                </m:sSup>
                                <m:r>
                                  <a:rPr lang="pt-BR" b="0" i="1" dirty="0" smtClean="0">
                                    <a:solidFill>
                                      <a:schemeClr val="dk1"/>
                                    </a:solidFill>
                                    <a:latin typeface="Cambria Math" panose="02040503050406030204" pitchFamily="18" charset="0"/>
                                  </a:rPr>
                                  <m:t>)</m:t>
                                </m:r>
                              </m:e>
                            </m:func>
                          </m:num>
                          <m:den>
                            <m:func>
                              <m:funcPr>
                                <m:ctrlPr>
                                  <a:rPr lang="pt-BR" b="0" i="1" dirty="0" smtClean="0">
                                    <a:solidFill>
                                      <a:schemeClr val="dk1"/>
                                    </a:solidFill>
                                    <a:latin typeface="Cambria Math" panose="02040503050406030204" pitchFamily="18" charset="0"/>
                                  </a:rPr>
                                </m:ctrlPr>
                              </m:funcPr>
                              <m:fName>
                                <m:r>
                                  <m:rPr>
                                    <m:sty m:val="p"/>
                                  </m:rPr>
                                  <a:rPr lang="pt-BR" b="0" i="0" dirty="0" smtClean="0">
                                    <a:solidFill>
                                      <a:schemeClr val="dk1"/>
                                    </a:solidFill>
                                    <a:latin typeface="Cambria Math" panose="02040503050406030204" pitchFamily="18" charset="0"/>
                                  </a:rPr>
                                  <m:t>sinh</m:t>
                                </m:r>
                              </m:fName>
                              <m:e>
                                <m:r>
                                  <a:rPr lang="pt-BR" b="0" i="1" dirty="0" smtClean="0">
                                    <a:solidFill>
                                      <a:schemeClr val="dk1"/>
                                    </a:solidFill>
                                    <a:latin typeface="Cambria Math" panose="02040503050406030204" pitchFamily="18" charset="0"/>
                                  </a:rPr>
                                  <m:t>(</m:t>
                                </m:r>
                                <m:sSup>
                                  <m:sSupPr>
                                    <m:ctrlPr>
                                      <a:rPr lang="pt-BR" b="0" i="1" dirty="0" smtClean="0">
                                        <a:solidFill>
                                          <a:schemeClr val="dk1"/>
                                        </a:solidFill>
                                        <a:latin typeface="Cambria Math" panose="02040503050406030204" pitchFamily="18" charset="0"/>
                                      </a:rPr>
                                    </m:ctrlPr>
                                  </m:sSupPr>
                                  <m:e>
                                    <m:r>
                                      <a:rPr lang="pt-BR" b="0" i="1" dirty="0" smtClean="0">
                                        <a:solidFill>
                                          <a:schemeClr val="dk1"/>
                                        </a:solidFill>
                                        <a:latin typeface="Cambria Math" panose="02040503050406030204" pitchFamily="18" charset="0"/>
                                      </a:rPr>
                                      <m:t>𝑏</m:t>
                                    </m:r>
                                  </m:e>
                                  <m:sup>
                                    <m:r>
                                      <a:rPr lang="pt-BR" b="0" i="1" dirty="0" smtClean="0">
                                        <a:solidFill>
                                          <a:schemeClr val="dk1"/>
                                        </a:solidFill>
                                        <a:latin typeface="Cambria Math" panose="02040503050406030204" pitchFamily="18" charset="0"/>
                                      </a:rPr>
                                      <m:t>′</m:t>
                                    </m:r>
                                  </m:sup>
                                </m:sSup>
                                <m:r>
                                  <a:rPr lang="pt-BR" b="0" i="1" dirty="0" smtClean="0">
                                    <a:solidFill>
                                      <a:schemeClr val="dk1"/>
                                    </a:solidFill>
                                    <a:latin typeface="Cambria Math" panose="02040503050406030204" pitchFamily="18" charset="0"/>
                                  </a:rPr>
                                  <m:t>)</m:t>
                                </m:r>
                              </m:e>
                            </m:func>
                          </m:den>
                        </m:f>
                      </m:e>
                    </m:func>
                  </m:oMath>
                </a14:m>
                <a:r>
                  <a:rPr lang="pt-BR" dirty="0">
                    <a:solidFill>
                      <a:schemeClr val="dk1"/>
                    </a:solidFill>
                  </a:rPr>
                  <a:t>      </a:t>
                </a:r>
                <a14:m>
                  <m:oMath xmlns:m="http://schemas.openxmlformats.org/officeDocument/2006/math">
                    <m:func>
                      <m:funcPr>
                        <m:ctrlPr>
                          <a:rPr lang="pt-BR" i="1" dirty="0" smtClean="0">
                            <a:solidFill>
                              <a:schemeClr val="dk1"/>
                            </a:solidFill>
                            <a:latin typeface="Cambria Math" panose="02040503050406030204" pitchFamily="18" charset="0"/>
                          </a:rPr>
                        </m:ctrlPr>
                      </m:funcPr>
                      <m:fName>
                        <m:r>
                          <m:rPr>
                            <m:sty m:val="p"/>
                          </m:rPr>
                          <a:rPr lang="pt-BR" i="0" dirty="0" smtClean="0">
                            <a:solidFill>
                              <a:schemeClr val="dk1"/>
                            </a:solidFill>
                            <a:latin typeface="Cambria Math" panose="02040503050406030204" pitchFamily="18" charset="0"/>
                          </a:rPr>
                          <m:t>sinh</m:t>
                        </m:r>
                      </m:fName>
                      <m:e>
                        <m:d>
                          <m:dPr>
                            <m:ctrlPr>
                              <a:rPr lang="pt-BR" b="0" i="1" dirty="0" smtClean="0">
                                <a:solidFill>
                                  <a:schemeClr val="dk1"/>
                                </a:solidFill>
                                <a:latin typeface="Cambria Math" panose="02040503050406030204" pitchFamily="18" charset="0"/>
                              </a:rPr>
                            </m:ctrlPr>
                          </m:dPr>
                          <m:e>
                            <m:r>
                              <a:rPr lang="pt-BR" b="0" i="1" dirty="0" smtClean="0">
                                <a:solidFill>
                                  <a:schemeClr val="dk1"/>
                                </a:solidFill>
                                <a:latin typeface="Cambria Math" panose="02040503050406030204" pitchFamily="18" charset="0"/>
                              </a:rPr>
                              <m:t>𝑚</m:t>
                            </m:r>
                          </m:e>
                        </m:d>
                        <m:r>
                          <a:rPr lang="pt-BR" b="0" i="1" dirty="0" smtClean="0">
                            <a:solidFill>
                              <a:schemeClr val="dk1"/>
                            </a:solidFill>
                            <a:latin typeface="Cambria Math" panose="02040503050406030204" pitchFamily="18" charset="0"/>
                          </a:rPr>
                          <m:t>=</m:t>
                        </m:r>
                        <m:f>
                          <m:fPr>
                            <m:ctrlPr>
                              <a:rPr lang="pt-BR" b="0" i="1" dirty="0" smtClean="0">
                                <a:solidFill>
                                  <a:schemeClr val="dk1"/>
                                </a:solidFill>
                                <a:latin typeface="Cambria Math" panose="02040503050406030204" pitchFamily="18" charset="0"/>
                              </a:rPr>
                            </m:ctrlPr>
                          </m:fPr>
                          <m:num>
                            <m:func>
                              <m:funcPr>
                                <m:ctrlPr>
                                  <a:rPr lang="pt-BR" b="0" i="1" dirty="0" smtClean="0">
                                    <a:solidFill>
                                      <a:schemeClr val="dk1"/>
                                    </a:solidFill>
                                    <a:latin typeface="Cambria Math" panose="02040503050406030204" pitchFamily="18" charset="0"/>
                                  </a:rPr>
                                </m:ctrlPr>
                              </m:funcPr>
                              <m:fName>
                                <m:r>
                                  <m:rPr>
                                    <m:sty m:val="p"/>
                                  </m:rPr>
                                  <a:rPr lang="pt-BR" b="0" i="0" dirty="0" smtClean="0">
                                    <a:solidFill>
                                      <a:schemeClr val="dk1"/>
                                    </a:solidFill>
                                    <a:latin typeface="Cambria Math" panose="02040503050406030204" pitchFamily="18" charset="0"/>
                                  </a:rPr>
                                  <m:t>cosh</m:t>
                                </m:r>
                              </m:fName>
                              <m:e>
                                <m:r>
                                  <a:rPr lang="pt-BR" b="0" i="1" dirty="0" smtClean="0">
                                    <a:solidFill>
                                      <a:schemeClr val="dk1"/>
                                    </a:solidFill>
                                    <a:latin typeface="Cambria Math" panose="02040503050406030204" pitchFamily="18" charset="0"/>
                                  </a:rPr>
                                  <m:t>(</m:t>
                                </m:r>
                                <m:sSup>
                                  <m:sSupPr>
                                    <m:ctrlPr>
                                      <a:rPr lang="pt-BR" b="0" i="1" dirty="0" smtClean="0">
                                        <a:solidFill>
                                          <a:schemeClr val="dk1"/>
                                        </a:solidFill>
                                        <a:latin typeface="Cambria Math" panose="02040503050406030204" pitchFamily="18" charset="0"/>
                                      </a:rPr>
                                    </m:ctrlPr>
                                  </m:sSupPr>
                                  <m:e>
                                    <m:r>
                                      <a:rPr lang="pt-BR" b="0" i="1" dirty="0" smtClean="0">
                                        <a:solidFill>
                                          <a:schemeClr val="dk1"/>
                                        </a:solidFill>
                                        <a:latin typeface="Cambria Math" panose="02040503050406030204" pitchFamily="18" charset="0"/>
                                      </a:rPr>
                                      <m:t>𝑏</m:t>
                                    </m:r>
                                  </m:e>
                                  <m:sup>
                                    <m:r>
                                      <a:rPr lang="pt-BR" b="0" i="1" dirty="0" smtClean="0">
                                        <a:solidFill>
                                          <a:schemeClr val="dk1"/>
                                        </a:solidFill>
                                        <a:latin typeface="Cambria Math" panose="02040503050406030204" pitchFamily="18" charset="0"/>
                                      </a:rPr>
                                      <m:t>′</m:t>
                                    </m:r>
                                  </m:sup>
                                </m:sSup>
                                <m:r>
                                  <a:rPr lang="pt-BR" b="0" i="1" dirty="0" smtClean="0">
                                    <a:solidFill>
                                      <a:schemeClr val="dk1"/>
                                    </a:solidFill>
                                    <a:latin typeface="Cambria Math" panose="02040503050406030204" pitchFamily="18" charset="0"/>
                                  </a:rPr>
                                  <m:t>)</m:t>
                                </m:r>
                              </m:e>
                            </m:func>
                          </m:num>
                          <m:den>
                            <m:func>
                              <m:funcPr>
                                <m:ctrlPr>
                                  <a:rPr lang="pt-BR" b="0" i="1" dirty="0" smtClean="0">
                                    <a:solidFill>
                                      <a:schemeClr val="dk1"/>
                                    </a:solidFill>
                                    <a:latin typeface="Cambria Math" panose="02040503050406030204" pitchFamily="18" charset="0"/>
                                  </a:rPr>
                                </m:ctrlPr>
                              </m:funcPr>
                              <m:fName>
                                <m:r>
                                  <m:rPr>
                                    <m:sty m:val="p"/>
                                  </m:rPr>
                                  <a:rPr lang="pt-BR" b="0" i="0" dirty="0" smtClean="0">
                                    <a:solidFill>
                                      <a:schemeClr val="dk1"/>
                                    </a:solidFill>
                                    <a:latin typeface="Cambria Math" panose="02040503050406030204" pitchFamily="18" charset="0"/>
                                  </a:rPr>
                                  <m:t>sinh</m:t>
                                </m:r>
                              </m:fName>
                              <m:e>
                                <m:r>
                                  <a:rPr lang="pt-BR" b="0" i="1" dirty="0" smtClean="0">
                                    <a:solidFill>
                                      <a:schemeClr val="dk1"/>
                                    </a:solidFill>
                                    <a:latin typeface="Cambria Math" panose="02040503050406030204" pitchFamily="18" charset="0"/>
                                  </a:rPr>
                                  <m:t>(</m:t>
                                </m:r>
                                <m:sSup>
                                  <m:sSupPr>
                                    <m:ctrlPr>
                                      <a:rPr lang="pt-BR" b="0" i="1" dirty="0" smtClean="0">
                                        <a:solidFill>
                                          <a:schemeClr val="dk1"/>
                                        </a:solidFill>
                                        <a:latin typeface="Cambria Math" panose="02040503050406030204" pitchFamily="18" charset="0"/>
                                      </a:rPr>
                                    </m:ctrlPr>
                                  </m:sSupPr>
                                  <m:e>
                                    <m:r>
                                      <a:rPr lang="pt-BR" b="0" i="1" dirty="0" smtClean="0">
                                        <a:solidFill>
                                          <a:schemeClr val="dk1"/>
                                        </a:solidFill>
                                        <a:latin typeface="Cambria Math" panose="02040503050406030204" pitchFamily="18" charset="0"/>
                                      </a:rPr>
                                      <m:t>𝑎</m:t>
                                    </m:r>
                                  </m:e>
                                  <m:sup>
                                    <m:r>
                                      <a:rPr lang="pt-BR" b="0" i="1" dirty="0" smtClean="0">
                                        <a:solidFill>
                                          <a:schemeClr val="dk1"/>
                                        </a:solidFill>
                                        <a:latin typeface="Cambria Math" panose="02040503050406030204" pitchFamily="18" charset="0"/>
                                      </a:rPr>
                                      <m:t>′</m:t>
                                    </m:r>
                                  </m:sup>
                                </m:sSup>
                                <m:r>
                                  <a:rPr lang="pt-BR" b="0" i="1" dirty="0" smtClean="0">
                                    <a:solidFill>
                                      <a:schemeClr val="dk1"/>
                                    </a:solidFill>
                                    <a:latin typeface="Cambria Math" panose="02040503050406030204" pitchFamily="18" charset="0"/>
                                  </a:rPr>
                                  <m:t>)</m:t>
                                </m:r>
                              </m:e>
                            </m:func>
                          </m:den>
                        </m:f>
                      </m:e>
                    </m:func>
                  </m:oMath>
                </a14:m>
                <a:endParaRPr lang="ar-AE" dirty="0">
                  <a:solidFill>
                    <a:schemeClr val="dk1"/>
                  </a:solidFill>
                </a:endParaRPr>
              </a:p>
              <a:p>
                <a:pPr marL="0" lvl="0" indent="0" algn="l" rtl="0">
                  <a:spcBef>
                    <a:spcPts val="1200"/>
                  </a:spcBef>
                  <a:spcAft>
                    <a:spcPts val="0"/>
                  </a:spcAft>
                  <a:buNone/>
                </a:pPr>
                <a:r>
                  <a:rPr lang="pt-BR" dirty="0">
                    <a:solidFill>
                      <a:schemeClr val="dk1"/>
                    </a:solidFill>
                  </a:rPr>
                  <a:t>Logo:</a:t>
                </a:r>
              </a:p>
              <a:p>
                <a:pPr marL="0" lvl="0" indent="0">
                  <a:spcBef>
                    <a:spcPts val="1200"/>
                  </a:spcBef>
                  <a:buNone/>
                </a:pPr>
                <a14:m>
                  <m:oMathPara xmlns:m="http://schemas.openxmlformats.org/officeDocument/2006/math">
                    <m:oMathParaPr>
                      <m:jc m:val="centerGroup"/>
                    </m:oMathParaPr>
                    <m:oMath xmlns:m="http://schemas.openxmlformats.org/officeDocument/2006/math">
                      <m:func>
                        <m:funcPr>
                          <m:ctrlPr>
                            <a:rPr lang="pt-BR" sz="1600" i="1" smtClean="0">
                              <a:solidFill>
                                <a:schemeClr val="dk1"/>
                              </a:solidFill>
                              <a:latin typeface="Cambria Math" panose="02040503050406030204" pitchFamily="18" charset="0"/>
                            </a:rPr>
                          </m:ctrlPr>
                        </m:funcPr>
                        <m:fName>
                          <m:r>
                            <m:rPr>
                              <m:sty m:val="p"/>
                            </m:rPr>
                            <a:rPr lang="pt-BR" sz="1600" i="0" smtClean="0">
                              <a:solidFill>
                                <a:schemeClr val="dk1"/>
                              </a:solidFill>
                              <a:latin typeface="Cambria Math" panose="02040503050406030204" pitchFamily="18" charset="0"/>
                            </a:rPr>
                            <m:t>cosh</m:t>
                          </m:r>
                        </m:fName>
                        <m:e>
                          <m:r>
                            <a:rPr lang="pt-BR" sz="1600" b="0" i="1" smtClean="0">
                              <a:solidFill>
                                <a:schemeClr val="dk1"/>
                              </a:solidFill>
                              <a:latin typeface="Cambria Math" panose="02040503050406030204" pitchFamily="18" charset="0"/>
                            </a:rPr>
                            <m:t>(</m:t>
                          </m:r>
                          <m:r>
                            <a:rPr lang="pt-BR" sz="1600" b="0" i="1" smtClean="0">
                              <a:solidFill>
                                <a:schemeClr val="dk1"/>
                              </a:solidFill>
                              <a:latin typeface="Cambria Math" panose="02040503050406030204" pitchFamily="18" charset="0"/>
                            </a:rPr>
                            <m:t>𝑐</m:t>
                          </m:r>
                          <m:r>
                            <a:rPr lang="pt-BR" sz="1600" b="0" i="1" smtClean="0">
                              <a:solidFill>
                                <a:schemeClr val="dk1"/>
                              </a:solidFill>
                              <a:latin typeface="Cambria Math" panose="02040503050406030204" pitchFamily="18" charset="0"/>
                            </a:rPr>
                            <m:t>)</m:t>
                          </m:r>
                        </m:e>
                      </m:func>
                      <m:r>
                        <a:rPr lang="pt-BR" sz="1600" b="0" i="1" smtClean="0">
                          <a:solidFill>
                            <a:schemeClr val="dk1"/>
                          </a:solidFill>
                          <a:latin typeface="Cambria Math" panose="02040503050406030204" pitchFamily="18" charset="0"/>
                        </a:rPr>
                        <m:t>=</m:t>
                      </m:r>
                      <m:f>
                        <m:fPr>
                          <m:ctrlPr>
                            <a:rPr lang="pt-BR" sz="1600" i="1" dirty="0">
                              <a:solidFill>
                                <a:schemeClr val="dk1"/>
                              </a:solidFill>
                              <a:latin typeface="Cambria Math" panose="02040503050406030204" pitchFamily="18" charset="0"/>
                            </a:rPr>
                          </m:ctrlPr>
                        </m:fPr>
                        <m:num>
                          <m:func>
                            <m:funcPr>
                              <m:ctrlPr>
                                <a:rPr lang="pt-BR" sz="1600" i="1" dirty="0">
                                  <a:solidFill>
                                    <a:schemeClr val="dk1"/>
                                  </a:solidFill>
                                  <a:latin typeface="Cambria Math" panose="02040503050406030204" pitchFamily="18" charset="0"/>
                                </a:rPr>
                              </m:ctrlPr>
                            </m:funcPr>
                            <m:fName>
                              <m:r>
                                <m:rPr>
                                  <m:sty m:val="p"/>
                                </m:rPr>
                                <a:rPr lang="pt-BR" sz="1600" dirty="0">
                                  <a:solidFill>
                                    <a:schemeClr val="dk1"/>
                                  </a:solidFill>
                                  <a:latin typeface="Cambria Math" panose="02040503050406030204" pitchFamily="18" charset="0"/>
                                </a:rPr>
                                <m:t>cosh</m:t>
                              </m:r>
                            </m:fName>
                            <m:e>
                              <m:r>
                                <a:rPr lang="pt-BR" sz="1600" i="1" dirty="0">
                                  <a:solidFill>
                                    <a:schemeClr val="dk1"/>
                                  </a:solidFill>
                                  <a:latin typeface="Cambria Math" panose="02040503050406030204" pitchFamily="18" charset="0"/>
                                </a:rPr>
                                <m:t>(</m:t>
                              </m:r>
                              <m:sSup>
                                <m:sSupPr>
                                  <m:ctrlPr>
                                    <a:rPr lang="pt-BR" sz="1600" i="1" dirty="0">
                                      <a:solidFill>
                                        <a:schemeClr val="dk1"/>
                                      </a:solidFill>
                                      <a:latin typeface="Cambria Math" panose="02040503050406030204" pitchFamily="18" charset="0"/>
                                    </a:rPr>
                                  </m:ctrlPr>
                                </m:sSupPr>
                                <m:e>
                                  <m:r>
                                    <a:rPr lang="pt-BR" sz="1600" i="1" dirty="0">
                                      <a:solidFill>
                                        <a:schemeClr val="dk1"/>
                                      </a:solidFill>
                                      <a:latin typeface="Cambria Math" panose="02040503050406030204" pitchFamily="18" charset="0"/>
                                    </a:rPr>
                                    <m:t>𝑎</m:t>
                                  </m:r>
                                </m:e>
                                <m:sup>
                                  <m:r>
                                    <a:rPr lang="pt-BR" sz="1600" i="1" dirty="0">
                                      <a:solidFill>
                                        <a:schemeClr val="dk1"/>
                                      </a:solidFill>
                                      <a:latin typeface="Cambria Math" panose="02040503050406030204" pitchFamily="18" charset="0"/>
                                    </a:rPr>
                                    <m:t>′</m:t>
                                  </m:r>
                                </m:sup>
                              </m:sSup>
                              <m:r>
                                <a:rPr lang="pt-BR" sz="1600" i="1" dirty="0">
                                  <a:solidFill>
                                    <a:schemeClr val="dk1"/>
                                  </a:solidFill>
                                  <a:latin typeface="Cambria Math" panose="02040503050406030204" pitchFamily="18" charset="0"/>
                                </a:rPr>
                                <m:t>)</m:t>
                              </m:r>
                              <m:r>
                                <a:rPr lang="pt-BR" sz="1600" i="1" dirty="0" smtClean="0">
                                  <a:solidFill>
                                    <a:schemeClr val="dk1"/>
                                  </a:solidFill>
                                  <a:latin typeface="Cambria Math" panose="02040503050406030204" pitchFamily="18" charset="0"/>
                                  <a:ea typeface="Cambria Math" panose="02040503050406030204" pitchFamily="18" charset="0"/>
                                </a:rPr>
                                <m:t>×</m:t>
                              </m:r>
                              <m:func>
                                <m:funcPr>
                                  <m:ctrlPr>
                                    <a:rPr lang="pt-BR" sz="1600" i="1" dirty="0" smtClean="0">
                                      <a:solidFill>
                                        <a:schemeClr val="dk1"/>
                                      </a:solidFill>
                                      <a:latin typeface="Cambria Math" panose="02040503050406030204" pitchFamily="18" charset="0"/>
                                      <a:ea typeface="Cambria Math" panose="02040503050406030204" pitchFamily="18" charset="0"/>
                                    </a:rPr>
                                  </m:ctrlPr>
                                </m:funcPr>
                                <m:fName>
                                  <m:r>
                                    <m:rPr>
                                      <m:sty m:val="p"/>
                                    </m:rPr>
                                    <a:rPr lang="pt-BR" sz="1600" i="0" dirty="0" smtClean="0">
                                      <a:solidFill>
                                        <a:schemeClr val="dk1"/>
                                      </a:solidFill>
                                      <a:latin typeface="Cambria Math" panose="02040503050406030204" pitchFamily="18" charset="0"/>
                                      <a:ea typeface="Cambria Math" panose="02040503050406030204" pitchFamily="18" charset="0"/>
                                    </a:rPr>
                                    <m:t>cosh</m:t>
                                  </m:r>
                                </m:fName>
                                <m:e>
                                  <m:r>
                                    <a:rPr lang="pt-BR" sz="1600" b="0" i="1" dirty="0" smtClean="0">
                                      <a:solidFill>
                                        <a:schemeClr val="dk1"/>
                                      </a:solidFill>
                                      <a:latin typeface="Cambria Math" panose="02040503050406030204" pitchFamily="18" charset="0"/>
                                      <a:ea typeface="Cambria Math" panose="02040503050406030204" pitchFamily="18" charset="0"/>
                                    </a:rPr>
                                    <m:t>(</m:t>
                                  </m:r>
                                  <m:sSup>
                                    <m:sSupPr>
                                      <m:ctrlPr>
                                        <a:rPr lang="pt-BR" sz="1600" b="0" i="1" dirty="0" smtClean="0">
                                          <a:solidFill>
                                            <a:schemeClr val="dk1"/>
                                          </a:solidFill>
                                          <a:latin typeface="Cambria Math" panose="02040503050406030204" pitchFamily="18" charset="0"/>
                                          <a:ea typeface="Cambria Math" panose="02040503050406030204" pitchFamily="18" charset="0"/>
                                        </a:rPr>
                                      </m:ctrlPr>
                                    </m:sSupPr>
                                    <m:e>
                                      <m:r>
                                        <a:rPr lang="pt-BR" sz="1600" b="0" i="1" dirty="0" smtClean="0">
                                          <a:solidFill>
                                            <a:schemeClr val="dk1"/>
                                          </a:solidFill>
                                          <a:latin typeface="Cambria Math" panose="02040503050406030204" pitchFamily="18" charset="0"/>
                                          <a:ea typeface="Cambria Math" panose="02040503050406030204" pitchFamily="18" charset="0"/>
                                        </a:rPr>
                                        <m:t>𝑏</m:t>
                                      </m:r>
                                    </m:e>
                                    <m:sup>
                                      <m:r>
                                        <a:rPr lang="pt-BR" sz="1600" b="0" i="1" dirty="0" smtClean="0">
                                          <a:solidFill>
                                            <a:schemeClr val="dk1"/>
                                          </a:solidFill>
                                          <a:latin typeface="Cambria Math" panose="02040503050406030204" pitchFamily="18" charset="0"/>
                                          <a:ea typeface="Cambria Math" panose="02040503050406030204" pitchFamily="18" charset="0"/>
                                        </a:rPr>
                                        <m:t>′</m:t>
                                      </m:r>
                                    </m:sup>
                                  </m:sSup>
                                  <m:r>
                                    <a:rPr lang="pt-BR" sz="1600" b="0" i="1" dirty="0" smtClean="0">
                                      <a:solidFill>
                                        <a:schemeClr val="dk1"/>
                                      </a:solidFill>
                                      <a:latin typeface="Cambria Math" panose="02040503050406030204" pitchFamily="18" charset="0"/>
                                      <a:ea typeface="Cambria Math" panose="02040503050406030204" pitchFamily="18" charset="0"/>
                                    </a:rPr>
                                    <m:t>)</m:t>
                                  </m:r>
                                </m:e>
                              </m:func>
                            </m:e>
                          </m:func>
                        </m:num>
                        <m:den>
                          <m:func>
                            <m:funcPr>
                              <m:ctrlPr>
                                <a:rPr lang="pt-BR" sz="1600" i="1" dirty="0">
                                  <a:solidFill>
                                    <a:schemeClr val="dk1"/>
                                  </a:solidFill>
                                  <a:latin typeface="Cambria Math" panose="02040503050406030204" pitchFamily="18" charset="0"/>
                                </a:rPr>
                              </m:ctrlPr>
                            </m:funcPr>
                            <m:fName>
                              <m:r>
                                <m:rPr>
                                  <m:sty m:val="p"/>
                                </m:rPr>
                                <a:rPr lang="pt-BR" sz="1600" dirty="0">
                                  <a:solidFill>
                                    <a:schemeClr val="dk1"/>
                                  </a:solidFill>
                                  <a:latin typeface="Cambria Math" panose="02040503050406030204" pitchFamily="18" charset="0"/>
                                </a:rPr>
                                <m:t>sinh</m:t>
                              </m:r>
                            </m:fName>
                            <m:e>
                              <m:r>
                                <a:rPr lang="pt-BR" sz="1600" i="1" dirty="0">
                                  <a:solidFill>
                                    <a:schemeClr val="dk1"/>
                                  </a:solidFill>
                                  <a:latin typeface="Cambria Math" panose="02040503050406030204" pitchFamily="18" charset="0"/>
                                </a:rPr>
                                <m:t>(</m:t>
                              </m:r>
                              <m:sSup>
                                <m:sSupPr>
                                  <m:ctrlPr>
                                    <a:rPr lang="pt-BR" sz="1600" i="1" dirty="0">
                                      <a:solidFill>
                                        <a:schemeClr val="dk1"/>
                                      </a:solidFill>
                                      <a:latin typeface="Cambria Math" panose="02040503050406030204" pitchFamily="18" charset="0"/>
                                    </a:rPr>
                                  </m:ctrlPr>
                                </m:sSupPr>
                                <m:e>
                                  <m:r>
                                    <a:rPr lang="pt-BR" sz="1600" i="1" dirty="0">
                                      <a:solidFill>
                                        <a:schemeClr val="dk1"/>
                                      </a:solidFill>
                                      <a:latin typeface="Cambria Math" panose="02040503050406030204" pitchFamily="18" charset="0"/>
                                    </a:rPr>
                                    <m:t>𝑏</m:t>
                                  </m:r>
                                </m:e>
                                <m:sup>
                                  <m:r>
                                    <a:rPr lang="pt-BR" sz="1600" i="1" dirty="0">
                                      <a:solidFill>
                                        <a:schemeClr val="dk1"/>
                                      </a:solidFill>
                                      <a:latin typeface="Cambria Math" panose="02040503050406030204" pitchFamily="18" charset="0"/>
                                    </a:rPr>
                                    <m:t>′</m:t>
                                  </m:r>
                                </m:sup>
                              </m:sSup>
                              <m:r>
                                <a:rPr lang="pt-BR" sz="1600" i="1" dirty="0">
                                  <a:solidFill>
                                    <a:schemeClr val="dk1"/>
                                  </a:solidFill>
                                  <a:latin typeface="Cambria Math" panose="02040503050406030204" pitchFamily="18" charset="0"/>
                                </a:rPr>
                                <m:t>)</m:t>
                              </m:r>
                            </m:e>
                          </m:func>
                          <m:r>
                            <a:rPr lang="pt-BR" sz="1600" i="1" dirty="0" smtClean="0">
                              <a:solidFill>
                                <a:schemeClr val="dk1"/>
                              </a:solidFill>
                              <a:latin typeface="Cambria Math" panose="02040503050406030204" pitchFamily="18" charset="0"/>
                              <a:ea typeface="Cambria Math" panose="02040503050406030204" pitchFamily="18" charset="0"/>
                            </a:rPr>
                            <m:t>×</m:t>
                          </m:r>
                          <m:func>
                            <m:funcPr>
                              <m:ctrlPr>
                                <a:rPr lang="pt-BR" sz="1600" i="1" dirty="0" smtClean="0">
                                  <a:solidFill>
                                    <a:schemeClr val="dk1"/>
                                  </a:solidFill>
                                  <a:latin typeface="Cambria Math" panose="02040503050406030204" pitchFamily="18" charset="0"/>
                                  <a:ea typeface="Cambria Math" panose="02040503050406030204" pitchFamily="18" charset="0"/>
                                </a:rPr>
                              </m:ctrlPr>
                            </m:funcPr>
                            <m:fName>
                              <m:r>
                                <m:rPr>
                                  <m:sty m:val="p"/>
                                </m:rPr>
                                <a:rPr lang="pt-BR" sz="1600" i="0" dirty="0" smtClean="0">
                                  <a:solidFill>
                                    <a:schemeClr val="dk1"/>
                                  </a:solidFill>
                                  <a:latin typeface="Cambria Math" panose="02040503050406030204" pitchFamily="18" charset="0"/>
                                  <a:ea typeface="Cambria Math" panose="02040503050406030204" pitchFamily="18" charset="0"/>
                                </a:rPr>
                                <m:t>sinh</m:t>
                              </m:r>
                            </m:fName>
                            <m:e>
                              <m:r>
                                <a:rPr lang="pt-BR" sz="1600" b="0" i="1" dirty="0" smtClean="0">
                                  <a:solidFill>
                                    <a:schemeClr val="dk1"/>
                                  </a:solidFill>
                                  <a:latin typeface="Cambria Math" panose="02040503050406030204" pitchFamily="18" charset="0"/>
                                  <a:ea typeface="Cambria Math" panose="02040503050406030204" pitchFamily="18" charset="0"/>
                                </a:rPr>
                                <m:t>(</m:t>
                              </m:r>
                              <m:sSup>
                                <m:sSupPr>
                                  <m:ctrlPr>
                                    <a:rPr lang="pt-BR" sz="1600" b="0" i="1" dirty="0" smtClean="0">
                                      <a:solidFill>
                                        <a:schemeClr val="dk1"/>
                                      </a:solidFill>
                                      <a:latin typeface="Cambria Math" panose="02040503050406030204" pitchFamily="18" charset="0"/>
                                      <a:ea typeface="Cambria Math" panose="02040503050406030204" pitchFamily="18" charset="0"/>
                                    </a:rPr>
                                  </m:ctrlPr>
                                </m:sSupPr>
                                <m:e>
                                  <m:r>
                                    <a:rPr lang="pt-BR" sz="1600" b="0" i="1" dirty="0" smtClean="0">
                                      <a:solidFill>
                                        <a:schemeClr val="dk1"/>
                                      </a:solidFill>
                                      <a:latin typeface="Cambria Math" panose="02040503050406030204" pitchFamily="18" charset="0"/>
                                      <a:ea typeface="Cambria Math" panose="02040503050406030204" pitchFamily="18" charset="0"/>
                                    </a:rPr>
                                    <m:t>𝑎</m:t>
                                  </m:r>
                                </m:e>
                                <m:sup>
                                  <m:r>
                                    <a:rPr lang="pt-BR" sz="1600" b="0" i="1" dirty="0" smtClean="0">
                                      <a:solidFill>
                                        <a:schemeClr val="dk1"/>
                                      </a:solidFill>
                                      <a:latin typeface="Cambria Math" panose="02040503050406030204" pitchFamily="18" charset="0"/>
                                      <a:ea typeface="Cambria Math" panose="02040503050406030204" pitchFamily="18" charset="0"/>
                                    </a:rPr>
                                    <m:t>′</m:t>
                                  </m:r>
                                </m:sup>
                              </m:sSup>
                              <m:r>
                                <a:rPr lang="pt-BR" sz="1600" b="0" i="1" dirty="0" smtClean="0">
                                  <a:solidFill>
                                    <a:schemeClr val="dk1"/>
                                  </a:solidFill>
                                  <a:latin typeface="Cambria Math" panose="02040503050406030204" pitchFamily="18" charset="0"/>
                                  <a:ea typeface="Cambria Math" panose="02040503050406030204" pitchFamily="18" charset="0"/>
                                </a:rPr>
                                <m:t>)</m:t>
                              </m:r>
                            </m:e>
                          </m:func>
                        </m:den>
                      </m:f>
                    </m:oMath>
                  </m:oMathPara>
                </a14:m>
                <a:endParaRPr lang="pt-BR" sz="1600" dirty="0">
                  <a:solidFill>
                    <a:schemeClr val="dk1"/>
                  </a:solidFill>
                </a:endParaRPr>
              </a:p>
              <a:p>
                <a:pPr marL="0" lvl="0" indent="0">
                  <a:spcBef>
                    <a:spcPts val="1200"/>
                  </a:spcBef>
                  <a:buNone/>
                </a:pPr>
                <a14:m>
                  <m:oMathPara xmlns:m="http://schemas.openxmlformats.org/officeDocument/2006/math">
                    <m:oMathParaPr>
                      <m:jc m:val="centerGroup"/>
                    </m:oMathParaPr>
                    <m:oMath xmlns:m="http://schemas.openxmlformats.org/officeDocument/2006/math">
                      <m:func>
                        <m:funcPr>
                          <m:ctrlPr>
                            <a:rPr lang="pt-BR" sz="1600" i="1" smtClean="0">
                              <a:solidFill>
                                <a:schemeClr val="dk1"/>
                              </a:solidFill>
                              <a:latin typeface="Cambria Math" panose="02040503050406030204" pitchFamily="18" charset="0"/>
                            </a:rPr>
                          </m:ctrlPr>
                        </m:funcPr>
                        <m:fName>
                          <m:r>
                            <m:rPr>
                              <m:sty m:val="p"/>
                            </m:rPr>
                            <a:rPr lang="pt-BR" sz="1600" i="0" smtClean="0">
                              <a:solidFill>
                                <a:schemeClr val="dk1"/>
                              </a:solidFill>
                              <a:latin typeface="Cambria Math" panose="02040503050406030204" pitchFamily="18" charset="0"/>
                            </a:rPr>
                            <m:t>cosh</m:t>
                          </m:r>
                        </m:fName>
                        <m:e>
                          <m:r>
                            <a:rPr lang="pt-BR" sz="1600" b="0" i="1" smtClean="0">
                              <a:solidFill>
                                <a:schemeClr val="dk1"/>
                              </a:solidFill>
                              <a:latin typeface="Cambria Math" panose="02040503050406030204" pitchFamily="18" charset="0"/>
                            </a:rPr>
                            <m:t>(</m:t>
                          </m:r>
                          <m:r>
                            <a:rPr lang="pt-BR" sz="1600" b="0" i="1" smtClean="0">
                              <a:solidFill>
                                <a:schemeClr val="dk1"/>
                              </a:solidFill>
                              <a:latin typeface="Cambria Math" panose="02040503050406030204" pitchFamily="18" charset="0"/>
                            </a:rPr>
                            <m:t>𝑐</m:t>
                          </m:r>
                          <m:r>
                            <a:rPr lang="pt-BR" sz="1600" b="0" i="1" smtClean="0">
                              <a:solidFill>
                                <a:schemeClr val="dk1"/>
                              </a:solidFill>
                              <a:latin typeface="Cambria Math" panose="02040503050406030204" pitchFamily="18" charset="0"/>
                            </a:rPr>
                            <m:t>)</m:t>
                          </m:r>
                        </m:e>
                      </m:func>
                      <m:r>
                        <a:rPr lang="pt-BR" sz="1600" b="0" i="1" smtClean="0">
                          <a:solidFill>
                            <a:schemeClr val="dk1"/>
                          </a:solidFill>
                          <a:latin typeface="Cambria Math" panose="02040503050406030204" pitchFamily="18" charset="0"/>
                        </a:rPr>
                        <m:t>=</m:t>
                      </m:r>
                      <m:f>
                        <m:fPr>
                          <m:ctrlPr>
                            <a:rPr lang="pt-BR" sz="1600" b="0" i="1" smtClean="0">
                              <a:solidFill>
                                <a:schemeClr val="dk1"/>
                              </a:solidFill>
                              <a:latin typeface="Cambria Math" panose="02040503050406030204" pitchFamily="18" charset="0"/>
                            </a:rPr>
                          </m:ctrlPr>
                        </m:fPr>
                        <m:num>
                          <m:func>
                            <m:funcPr>
                              <m:ctrlPr>
                                <a:rPr lang="pt-BR" sz="1600" b="0" i="1" smtClean="0">
                                  <a:solidFill>
                                    <a:schemeClr val="dk1"/>
                                  </a:solidFill>
                                  <a:latin typeface="Cambria Math" panose="02040503050406030204" pitchFamily="18" charset="0"/>
                                </a:rPr>
                              </m:ctrlPr>
                            </m:funcPr>
                            <m:fName>
                              <m:r>
                                <m:rPr>
                                  <m:sty m:val="p"/>
                                </m:rPr>
                                <a:rPr lang="pt-BR" sz="1600" b="0" i="0" smtClean="0">
                                  <a:solidFill>
                                    <a:schemeClr val="dk1"/>
                                  </a:solidFill>
                                  <a:latin typeface="Cambria Math" panose="02040503050406030204" pitchFamily="18" charset="0"/>
                                </a:rPr>
                                <m:t>cosh</m:t>
                              </m:r>
                            </m:fName>
                            <m:e>
                              <m:r>
                                <a:rPr lang="pt-BR" sz="1600" b="0" i="1" smtClean="0">
                                  <a:solidFill>
                                    <a:schemeClr val="dk1"/>
                                  </a:solidFill>
                                  <a:latin typeface="Cambria Math" panose="02040503050406030204" pitchFamily="18" charset="0"/>
                                </a:rPr>
                                <m:t>(</m:t>
                              </m:r>
                              <m:sSup>
                                <m:sSupPr>
                                  <m:ctrlPr>
                                    <a:rPr lang="pt-BR" sz="1600" b="0" i="1" smtClean="0">
                                      <a:solidFill>
                                        <a:schemeClr val="dk1"/>
                                      </a:solidFill>
                                      <a:latin typeface="Cambria Math" panose="02040503050406030204" pitchFamily="18" charset="0"/>
                                    </a:rPr>
                                  </m:ctrlPr>
                                </m:sSupPr>
                                <m:e>
                                  <m:r>
                                    <a:rPr lang="pt-BR" sz="1600" b="0" i="1" smtClean="0">
                                      <a:solidFill>
                                        <a:schemeClr val="dk1"/>
                                      </a:solidFill>
                                      <a:latin typeface="Cambria Math" panose="02040503050406030204" pitchFamily="18" charset="0"/>
                                    </a:rPr>
                                    <m:t>𝑎</m:t>
                                  </m:r>
                                </m:e>
                                <m:sup>
                                  <m:r>
                                    <a:rPr lang="pt-BR" sz="1600" b="0" i="1" smtClean="0">
                                      <a:solidFill>
                                        <a:schemeClr val="dk1"/>
                                      </a:solidFill>
                                      <a:latin typeface="Cambria Math" panose="02040503050406030204" pitchFamily="18" charset="0"/>
                                    </a:rPr>
                                    <m:t>′</m:t>
                                  </m:r>
                                </m:sup>
                              </m:sSup>
                              <m:r>
                                <a:rPr lang="pt-BR" sz="1600" b="0" i="1" smtClean="0">
                                  <a:solidFill>
                                    <a:schemeClr val="dk1"/>
                                  </a:solidFill>
                                  <a:latin typeface="Cambria Math" panose="02040503050406030204" pitchFamily="18" charset="0"/>
                                </a:rPr>
                                <m:t>)</m:t>
                              </m:r>
                            </m:e>
                          </m:func>
                        </m:num>
                        <m:den>
                          <m:func>
                            <m:funcPr>
                              <m:ctrlPr>
                                <a:rPr lang="pt-BR" sz="1600" b="0" i="1" smtClean="0">
                                  <a:solidFill>
                                    <a:schemeClr val="dk1"/>
                                  </a:solidFill>
                                  <a:latin typeface="Cambria Math" panose="02040503050406030204" pitchFamily="18" charset="0"/>
                                </a:rPr>
                              </m:ctrlPr>
                            </m:funcPr>
                            <m:fName>
                              <m:r>
                                <m:rPr>
                                  <m:sty m:val="p"/>
                                </m:rPr>
                                <a:rPr lang="pt-BR" sz="1600" b="0" i="0" smtClean="0">
                                  <a:solidFill>
                                    <a:schemeClr val="dk1"/>
                                  </a:solidFill>
                                  <a:latin typeface="Cambria Math" panose="02040503050406030204" pitchFamily="18" charset="0"/>
                                </a:rPr>
                                <m:t>sinh</m:t>
                              </m:r>
                            </m:fName>
                            <m:e>
                              <m:r>
                                <a:rPr lang="pt-BR" sz="1600" b="0" i="1" smtClean="0">
                                  <a:solidFill>
                                    <a:schemeClr val="dk1"/>
                                  </a:solidFill>
                                  <a:latin typeface="Cambria Math" panose="02040503050406030204" pitchFamily="18" charset="0"/>
                                </a:rPr>
                                <m:t>(</m:t>
                              </m:r>
                              <m:sSup>
                                <m:sSupPr>
                                  <m:ctrlPr>
                                    <a:rPr lang="pt-BR" sz="1600" b="0" i="1" smtClean="0">
                                      <a:solidFill>
                                        <a:schemeClr val="dk1"/>
                                      </a:solidFill>
                                      <a:latin typeface="Cambria Math" panose="02040503050406030204" pitchFamily="18" charset="0"/>
                                    </a:rPr>
                                  </m:ctrlPr>
                                </m:sSupPr>
                                <m:e>
                                  <m:r>
                                    <a:rPr lang="pt-BR" sz="1600" b="0" i="1" smtClean="0">
                                      <a:solidFill>
                                        <a:schemeClr val="dk1"/>
                                      </a:solidFill>
                                      <a:latin typeface="Cambria Math" panose="02040503050406030204" pitchFamily="18" charset="0"/>
                                    </a:rPr>
                                    <m:t>𝑎</m:t>
                                  </m:r>
                                </m:e>
                                <m:sup>
                                  <m:r>
                                    <a:rPr lang="pt-BR" sz="1600" b="0" i="1" smtClean="0">
                                      <a:solidFill>
                                        <a:schemeClr val="dk1"/>
                                      </a:solidFill>
                                      <a:latin typeface="Cambria Math" panose="02040503050406030204" pitchFamily="18" charset="0"/>
                                    </a:rPr>
                                    <m:t>′</m:t>
                                  </m:r>
                                </m:sup>
                              </m:sSup>
                              <m:r>
                                <a:rPr lang="pt-BR" sz="1600" b="0" i="1" smtClean="0">
                                  <a:solidFill>
                                    <a:schemeClr val="dk1"/>
                                  </a:solidFill>
                                  <a:latin typeface="Cambria Math" panose="02040503050406030204" pitchFamily="18" charset="0"/>
                                </a:rPr>
                                <m:t>)</m:t>
                              </m:r>
                            </m:e>
                          </m:func>
                        </m:den>
                      </m:f>
                      <m:r>
                        <a:rPr lang="pt-BR" sz="1600" b="0" i="1" smtClean="0">
                          <a:solidFill>
                            <a:schemeClr val="dk1"/>
                          </a:solidFill>
                          <a:latin typeface="Cambria Math" panose="02040503050406030204" pitchFamily="18" charset="0"/>
                          <a:ea typeface="Cambria Math" panose="02040503050406030204" pitchFamily="18" charset="0"/>
                        </a:rPr>
                        <m:t>×</m:t>
                      </m:r>
                      <m:f>
                        <m:fPr>
                          <m:ctrlPr>
                            <a:rPr lang="pt-BR" sz="1600" b="0" i="1" smtClean="0">
                              <a:solidFill>
                                <a:schemeClr val="dk1"/>
                              </a:solidFill>
                              <a:latin typeface="Cambria Math" panose="02040503050406030204" pitchFamily="18" charset="0"/>
                              <a:ea typeface="Cambria Math" panose="02040503050406030204" pitchFamily="18" charset="0"/>
                            </a:rPr>
                          </m:ctrlPr>
                        </m:fPr>
                        <m:num>
                          <m:func>
                            <m:funcPr>
                              <m:ctrlPr>
                                <a:rPr lang="pt-BR" sz="1600" b="0" i="1" smtClean="0">
                                  <a:solidFill>
                                    <a:schemeClr val="dk1"/>
                                  </a:solidFill>
                                  <a:latin typeface="Cambria Math" panose="02040503050406030204" pitchFamily="18" charset="0"/>
                                  <a:ea typeface="Cambria Math" panose="02040503050406030204" pitchFamily="18" charset="0"/>
                                </a:rPr>
                              </m:ctrlPr>
                            </m:funcPr>
                            <m:fName>
                              <m:r>
                                <m:rPr>
                                  <m:sty m:val="p"/>
                                </m:rPr>
                                <a:rPr lang="pt-BR" sz="1600" b="0" i="0" smtClean="0">
                                  <a:solidFill>
                                    <a:schemeClr val="dk1"/>
                                  </a:solidFill>
                                  <a:latin typeface="Cambria Math" panose="02040503050406030204" pitchFamily="18" charset="0"/>
                                  <a:ea typeface="Cambria Math" panose="02040503050406030204" pitchFamily="18" charset="0"/>
                                </a:rPr>
                                <m:t>cosh</m:t>
                              </m:r>
                            </m:fName>
                            <m:e>
                              <m:r>
                                <a:rPr lang="pt-BR" sz="1600" b="0" i="1" smtClean="0">
                                  <a:solidFill>
                                    <a:schemeClr val="dk1"/>
                                  </a:solidFill>
                                  <a:latin typeface="Cambria Math" panose="02040503050406030204" pitchFamily="18" charset="0"/>
                                  <a:ea typeface="Cambria Math" panose="02040503050406030204" pitchFamily="18" charset="0"/>
                                </a:rPr>
                                <m:t>(</m:t>
                              </m:r>
                              <m:sSup>
                                <m:sSupPr>
                                  <m:ctrlPr>
                                    <a:rPr lang="pt-BR" sz="1600" b="0" i="1" smtClean="0">
                                      <a:solidFill>
                                        <a:schemeClr val="dk1"/>
                                      </a:solidFill>
                                      <a:latin typeface="Cambria Math" panose="02040503050406030204" pitchFamily="18" charset="0"/>
                                      <a:ea typeface="Cambria Math" panose="02040503050406030204" pitchFamily="18" charset="0"/>
                                    </a:rPr>
                                  </m:ctrlPr>
                                </m:sSupPr>
                                <m:e>
                                  <m:r>
                                    <a:rPr lang="pt-BR" sz="1600" b="0" i="1" smtClean="0">
                                      <a:solidFill>
                                        <a:schemeClr val="dk1"/>
                                      </a:solidFill>
                                      <a:latin typeface="Cambria Math" panose="02040503050406030204" pitchFamily="18" charset="0"/>
                                      <a:ea typeface="Cambria Math" panose="02040503050406030204" pitchFamily="18" charset="0"/>
                                    </a:rPr>
                                    <m:t>𝑏</m:t>
                                  </m:r>
                                </m:e>
                                <m:sup>
                                  <m:r>
                                    <a:rPr lang="pt-BR" sz="1600" b="0" i="1" smtClean="0">
                                      <a:solidFill>
                                        <a:schemeClr val="dk1"/>
                                      </a:solidFill>
                                      <a:latin typeface="Cambria Math" panose="02040503050406030204" pitchFamily="18" charset="0"/>
                                      <a:ea typeface="Cambria Math" panose="02040503050406030204" pitchFamily="18" charset="0"/>
                                    </a:rPr>
                                    <m:t>′</m:t>
                                  </m:r>
                                </m:sup>
                              </m:sSup>
                              <m:r>
                                <a:rPr lang="pt-BR" sz="1600" b="0" i="1" smtClean="0">
                                  <a:solidFill>
                                    <a:schemeClr val="dk1"/>
                                  </a:solidFill>
                                  <a:latin typeface="Cambria Math" panose="02040503050406030204" pitchFamily="18" charset="0"/>
                                  <a:ea typeface="Cambria Math" panose="02040503050406030204" pitchFamily="18" charset="0"/>
                                </a:rPr>
                                <m:t>)</m:t>
                              </m:r>
                            </m:e>
                          </m:func>
                        </m:num>
                        <m:den>
                          <m:func>
                            <m:funcPr>
                              <m:ctrlPr>
                                <a:rPr lang="pt-BR" sz="1600" b="0" i="1" smtClean="0">
                                  <a:solidFill>
                                    <a:schemeClr val="dk1"/>
                                  </a:solidFill>
                                  <a:latin typeface="Cambria Math" panose="02040503050406030204" pitchFamily="18" charset="0"/>
                                  <a:ea typeface="Cambria Math" panose="02040503050406030204" pitchFamily="18" charset="0"/>
                                </a:rPr>
                              </m:ctrlPr>
                            </m:funcPr>
                            <m:fName>
                              <m:r>
                                <m:rPr>
                                  <m:sty m:val="p"/>
                                </m:rPr>
                                <a:rPr lang="pt-BR" sz="1600" b="0" i="0" smtClean="0">
                                  <a:solidFill>
                                    <a:schemeClr val="dk1"/>
                                  </a:solidFill>
                                  <a:latin typeface="Cambria Math" panose="02040503050406030204" pitchFamily="18" charset="0"/>
                                  <a:ea typeface="Cambria Math" panose="02040503050406030204" pitchFamily="18" charset="0"/>
                                </a:rPr>
                                <m:t>sinh</m:t>
                              </m:r>
                            </m:fName>
                            <m:e>
                              <m:r>
                                <a:rPr lang="pt-BR" sz="1600" b="0" i="1" smtClean="0">
                                  <a:solidFill>
                                    <a:schemeClr val="dk1"/>
                                  </a:solidFill>
                                  <a:latin typeface="Cambria Math" panose="02040503050406030204" pitchFamily="18" charset="0"/>
                                  <a:ea typeface="Cambria Math" panose="02040503050406030204" pitchFamily="18" charset="0"/>
                                </a:rPr>
                                <m:t>(</m:t>
                              </m:r>
                              <m:sSup>
                                <m:sSupPr>
                                  <m:ctrlPr>
                                    <a:rPr lang="pt-BR" sz="1600" b="0" i="1" smtClean="0">
                                      <a:solidFill>
                                        <a:schemeClr val="dk1"/>
                                      </a:solidFill>
                                      <a:latin typeface="Cambria Math" panose="02040503050406030204" pitchFamily="18" charset="0"/>
                                      <a:ea typeface="Cambria Math" panose="02040503050406030204" pitchFamily="18" charset="0"/>
                                    </a:rPr>
                                  </m:ctrlPr>
                                </m:sSupPr>
                                <m:e>
                                  <m:r>
                                    <a:rPr lang="pt-BR" sz="1600" b="0" i="1" smtClean="0">
                                      <a:solidFill>
                                        <a:schemeClr val="dk1"/>
                                      </a:solidFill>
                                      <a:latin typeface="Cambria Math" panose="02040503050406030204" pitchFamily="18" charset="0"/>
                                      <a:ea typeface="Cambria Math" panose="02040503050406030204" pitchFamily="18" charset="0"/>
                                    </a:rPr>
                                    <m:t>𝑏</m:t>
                                  </m:r>
                                </m:e>
                                <m:sup>
                                  <m:r>
                                    <a:rPr lang="pt-BR" sz="1600" b="0" i="1" smtClean="0">
                                      <a:solidFill>
                                        <a:schemeClr val="dk1"/>
                                      </a:solidFill>
                                      <a:latin typeface="Cambria Math" panose="02040503050406030204" pitchFamily="18" charset="0"/>
                                      <a:ea typeface="Cambria Math" panose="02040503050406030204" pitchFamily="18" charset="0"/>
                                    </a:rPr>
                                    <m:t>′</m:t>
                                  </m:r>
                                </m:sup>
                              </m:sSup>
                              <m:r>
                                <a:rPr lang="pt-BR" sz="1600" b="0" i="1" smtClean="0">
                                  <a:solidFill>
                                    <a:schemeClr val="dk1"/>
                                  </a:solidFill>
                                  <a:latin typeface="Cambria Math" panose="02040503050406030204" pitchFamily="18" charset="0"/>
                                  <a:ea typeface="Cambria Math" panose="02040503050406030204" pitchFamily="18" charset="0"/>
                                </a:rPr>
                                <m:t>)</m:t>
                              </m:r>
                            </m:e>
                          </m:func>
                        </m:den>
                      </m:f>
                    </m:oMath>
                  </m:oMathPara>
                </a14:m>
                <a:endParaRPr lang="pt-BR" sz="1600" dirty="0">
                  <a:solidFill>
                    <a:schemeClr val="dk1"/>
                  </a:solidFill>
                </a:endParaRPr>
              </a:p>
              <a:p>
                <a:pPr marL="0" lvl="0" indent="0">
                  <a:spcBef>
                    <a:spcPts val="1200"/>
                  </a:spcBef>
                  <a:buNone/>
                </a:pPr>
                <a14:m>
                  <m:oMathPara xmlns:m="http://schemas.openxmlformats.org/officeDocument/2006/math">
                    <m:oMathParaPr>
                      <m:jc m:val="centerGroup"/>
                    </m:oMathParaPr>
                    <m:oMath xmlns:m="http://schemas.openxmlformats.org/officeDocument/2006/math">
                      <m:func>
                        <m:funcPr>
                          <m:ctrlPr>
                            <a:rPr lang="pt-BR" sz="1600" i="1" smtClean="0">
                              <a:solidFill>
                                <a:schemeClr val="dk1"/>
                              </a:solidFill>
                              <a:latin typeface="Cambria Math" panose="02040503050406030204" pitchFamily="18" charset="0"/>
                            </a:rPr>
                          </m:ctrlPr>
                        </m:funcPr>
                        <m:fName>
                          <m:r>
                            <m:rPr>
                              <m:sty m:val="p"/>
                            </m:rPr>
                            <a:rPr lang="pt-BR" sz="1600" i="0" smtClean="0">
                              <a:solidFill>
                                <a:schemeClr val="dk1"/>
                              </a:solidFill>
                              <a:latin typeface="Cambria Math" panose="02040503050406030204" pitchFamily="18" charset="0"/>
                            </a:rPr>
                            <m:t>cosh</m:t>
                          </m:r>
                        </m:fName>
                        <m:e>
                          <m:r>
                            <a:rPr lang="pt-BR" sz="1600" b="0" i="1" smtClean="0">
                              <a:solidFill>
                                <a:schemeClr val="dk1"/>
                              </a:solidFill>
                              <a:latin typeface="Cambria Math" panose="02040503050406030204" pitchFamily="18" charset="0"/>
                            </a:rPr>
                            <m:t>(</m:t>
                          </m:r>
                          <m:r>
                            <a:rPr lang="pt-BR" sz="1600" b="0" i="1" smtClean="0">
                              <a:solidFill>
                                <a:schemeClr val="dk1"/>
                              </a:solidFill>
                              <a:latin typeface="Cambria Math" panose="02040503050406030204" pitchFamily="18" charset="0"/>
                            </a:rPr>
                            <m:t>𝑐</m:t>
                          </m:r>
                          <m:r>
                            <a:rPr lang="pt-BR" sz="1600" b="0" i="1" smtClean="0">
                              <a:solidFill>
                                <a:schemeClr val="dk1"/>
                              </a:solidFill>
                              <a:latin typeface="Cambria Math" panose="02040503050406030204" pitchFamily="18" charset="0"/>
                            </a:rPr>
                            <m:t>)</m:t>
                          </m:r>
                        </m:e>
                      </m:func>
                      <m:r>
                        <a:rPr lang="pt-BR" sz="1600" b="0" i="1" smtClean="0">
                          <a:solidFill>
                            <a:schemeClr val="dk1"/>
                          </a:solidFill>
                          <a:latin typeface="Cambria Math" panose="02040503050406030204" pitchFamily="18" charset="0"/>
                        </a:rPr>
                        <m:t>=</m:t>
                      </m:r>
                      <m:func>
                        <m:funcPr>
                          <m:ctrlPr>
                            <a:rPr lang="pt-BR" sz="1600" b="0" i="1" smtClean="0">
                              <a:solidFill>
                                <a:schemeClr val="dk1"/>
                              </a:solidFill>
                              <a:latin typeface="Cambria Math" panose="02040503050406030204" pitchFamily="18" charset="0"/>
                            </a:rPr>
                          </m:ctrlPr>
                        </m:funcPr>
                        <m:fName>
                          <m:r>
                            <m:rPr>
                              <m:sty m:val="p"/>
                            </m:rPr>
                            <a:rPr lang="pt-BR" sz="1600" b="0" i="0" smtClean="0">
                              <a:solidFill>
                                <a:schemeClr val="dk1"/>
                              </a:solidFill>
                              <a:latin typeface="Cambria Math" panose="02040503050406030204" pitchFamily="18" charset="0"/>
                            </a:rPr>
                            <m:t>coth</m:t>
                          </m:r>
                        </m:fName>
                        <m:e>
                          <m:r>
                            <a:rPr lang="pt-BR" sz="1600" b="0" i="1" smtClean="0">
                              <a:solidFill>
                                <a:schemeClr val="dk1"/>
                              </a:solidFill>
                              <a:latin typeface="Cambria Math" panose="02040503050406030204" pitchFamily="18" charset="0"/>
                            </a:rPr>
                            <m:t>(</m:t>
                          </m:r>
                          <m:sSup>
                            <m:sSupPr>
                              <m:ctrlPr>
                                <a:rPr lang="pt-BR" sz="1600" b="0" i="1" smtClean="0">
                                  <a:solidFill>
                                    <a:schemeClr val="dk1"/>
                                  </a:solidFill>
                                  <a:latin typeface="Cambria Math" panose="02040503050406030204" pitchFamily="18" charset="0"/>
                                </a:rPr>
                              </m:ctrlPr>
                            </m:sSupPr>
                            <m:e>
                              <m:r>
                                <a:rPr lang="pt-BR" sz="1600" b="0" i="1" smtClean="0">
                                  <a:solidFill>
                                    <a:schemeClr val="dk1"/>
                                  </a:solidFill>
                                  <a:latin typeface="Cambria Math" panose="02040503050406030204" pitchFamily="18" charset="0"/>
                                </a:rPr>
                                <m:t>𝑎</m:t>
                              </m:r>
                            </m:e>
                            <m:sup>
                              <m:r>
                                <a:rPr lang="pt-BR" sz="1600" b="0" i="1" smtClean="0">
                                  <a:solidFill>
                                    <a:schemeClr val="dk1"/>
                                  </a:solidFill>
                                  <a:latin typeface="Cambria Math" panose="02040503050406030204" pitchFamily="18" charset="0"/>
                                </a:rPr>
                                <m:t>′</m:t>
                              </m:r>
                            </m:sup>
                          </m:sSup>
                          <m:r>
                            <a:rPr lang="pt-BR" sz="1600" b="0" i="1" smtClean="0">
                              <a:solidFill>
                                <a:schemeClr val="dk1"/>
                              </a:solidFill>
                              <a:latin typeface="Cambria Math" panose="02040503050406030204" pitchFamily="18" charset="0"/>
                            </a:rPr>
                            <m:t>)</m:t>
                          </m:r>
                        </m:e>
                      </m:func>
                      <m:r>
                        <a:rPr lang="pt-BR" sz="1600" b="0" i="1" smtClean="0">
                          <a:solidFill>
                            <a:schemeClr val="dk1"/>
                          </a:solidFill>
                          <a:latin typeface="Cambria Math" panose="02040503050406030204" pitchFamily="18" charset="0"/>
                          <a:ea typeface="Cambria Math" panose="02040503050406030204" pitchFamily="18" charset="0"/>
                        </a:rPr>
                        <m:t>×</m:t>
                      </m:r>
                      <m:func>
                        <m:funcPr>
                          <m:ctrlPr>
                            <a:rPr lang="pt-BR" sz="1600" b="0" i="1" smtClean="0">
                              <a:solidFill>
                                <a:schemeClr val="dk1"/>
                              </a:solidFill>
                              <a:latin typeface="Cambria Math" panose="02040503050406030204" pitchFamily="18" charset="0"/>
                              <a:ea typeface="Cambria Math" panose="02040503050406030204" pitchFamily="18" charset="0"/>
                            </a:rPr>
                          </m:ctrlPr>
                        </m:funcPr>
                        <m:fName>
                          <m:r>
                            <m:rPr>
                              <m:sty m:val="p"/>
                            </m:rPr>
                            <a:rPr lang="pt-BR" sz="1600" b="0" i="0" smtClean="0">
                              <a:solidFill>
                                <a:schemeClr val="dk1"/>
                              </a:solidFill>
                              <a:latin typeface="Cambria Math" panose="02040503050406030204" pitchFamily="18" charset="0"/>
                              <a:ea typeface="Cambria Math" panose="02040503050406030204" pitchFamily="18" charset="0"/>
                            </a:rPr>
                            <m:t>coth</m:t>
                          </m:r>
                        </m:fName>
                        <m:e>
                          <m:r>
                            <a:rPr lang="pt-BR" sz="1600" b="0" i="1" smtClean="0">
                              <a:solidFill>
                                <a:schemeClr val="dk1"/>
                              </a:solidFill>
                              <a:latin typeface="Cambria Math" panose="02040503050406030204" pitchFamily="18" charset="0"/>
                              <a:ea typeface="Cambria Math" panose="02040503050406030204" pitchFamily="18" charset="0"/>
                            </a:rPr>
                            <m:t>(</m:t>
                          </m:r>
                          <m:sSup>
                            <m:sSupPr>
                              <m:ctrlPr>
                                <a:rPr lang="pt-BR" sz="1600" b="0" i="1" smtClean="0">
                                  <a:solidFill>
                                    <a:schemeClr val="dk1"/>
                                  </a:solidFill>
                                  <a:latin typeface="Cambria Math" panose="02040503050406030204" pitchFamily="18" charset="0"/>
                                  <a:ea typeface="Cambria Math" panose="02040503050406030204" pitchFamily="18" charset="0"/>
                                </a:rPr>
                              </m:ctrlPr>
                            </m:sSupPr>
                            <m:e>
                              <m:r>
                                <a:rPr lang="pt-BR" sz="1600" b="0" i="1" smtClean="0">
                                  <a:solidFill>
                                    <a:schemeClr val="dk1"/>
                                  </a:solidFill>
                                  <a:latin typeface="Cambria Math" panose="02040503050406030204" pitchFamily="18" charset="0"/>
                                  <a:ea typeface="Cambria Math" panose="02040503050406030204" pitchFamily="18" charset="0"/>
                                </a:rPr>
                                <m:t>𝑏</m:t>
                              </m:r>
                            </m:e>
                            <m:sup>
                              <m:r>
                                <a:rPr lang="pt-BR" sz="1600" b="0" i="1" smtClean="0">
                                  <a:solidFill>
                                    <a:schemeClr val="dk1"/>
                                  </a:solidFill>
                                  <a:latin typeface="Cambria Math" panose="02040503050406030204" pitchFamily="18" charset="0"/>
                                  <a:ea typeface="Cambria Math" panose="02040503050406030204" pitchFamily="18" charset="0"/>
                                </a:rPr>
                                <m:t>′</m:t>
                              </m:r>
                            </m:sup>
                          </m:sSup>
                          <m:r>
                            <a:rPr lang="pt-BR" sz="1600" b="0" i="1" smtClean="0">
                              <a:solidFill>
                                <a:schemeClr val="dk1"/>
                              </a:solidFill>
                              <a:latin typeface="Cambria Math" panose="02040503050406030204" pitchFamily="18" charset="0"/>
                              <a:ea typeface="Cambria Math" panose="02040503050406030204" pitchFamily="18" charset="0"/>
                            </a:rPr>
                            <m:t>)</m:t>
                          </m:r>
                        </m:e>
                      </m:func>
                    </m:oMath>
                  </m:oMathPara>
                </a14:m>
                <a:endParaRPr lang="pt-BR" sz="1600" dirty="0">
                  <a:solidFill>
                    <a:schemeClr val="dk1"/>
                  </a:solidFill>
                </a:endParaRPr>
              </a:p>
              <a:p>
                <a:pPr marL="0" indent="0">
                  <a:spcBef>
                    <a:spcPts val="1200"/>
                  </a:spcBef>
                  <a:buNone/>
                </a:pPr>
                <a:r>
                  <a:rPr lang="pt-BR" dirty="0">
                    <a:solidFill>
                      <a:schemeClr val="dk1"/>
                    </a:solidFill>
                  </a:rPr>
                  <a:t>Pelo A2-2, obtemos:</a:t>
                </a:r>
              </a:p>
              <a:p>
                <a:pPr marL="0" lvl="0" indent="0">
                  <a:spcBef>
                    <a:spcPts val="1200"/>
                  </a:spcBef>
                  <a:buNone/>
                </a:pPr>
                <a14:m>
                  <m:oMath xmlns:m="http://schemas.openxmlformats.org/officeDocument/2006/math">
                    <m:func>
                      <m:funcPr>
                        <m:ctrlPr>
                          <a:rPr lang="pt-BR" b="0" i="1" smtClean="0">
                            <a:solidFill>
                              <a:schemeClr val="dk1"/>
                            </a:solidFill>
                            <a:latin typeface="Cambria Math" panose="02040503050406030204" pitchFamily="18" charset="0"/>
                          </a:rPr>
                        </m:ctrlPr>
                      </m:funcPr>
                      <m:fName>
                        <m:r>
                          <m:rPr>
                            <m:sty m:val="p"/>
                          </m:rPr>
                          <a:rPr lang="pt-BR" b="0" i="0" smtClean="0">
                            <a:solidFill>
                              <a:schemeClr val="dk1"/>
                            </a:solidFill>
                            <a:latin typeface="Cambria Math" panose="02040503050406030204" pitchFamily="18" charset="0"/>
                          </a:rPr>
                          <m:t>coth</m:t>
                        </m:r>
                      </m:fName>
                      <m:e>
                        <m:d>
                          <m:dPr>
                            <m:ctrlPr>
                              <a:rPr lang="pt-BR" b="0" i="1" smtClean="0">
                                <a:solidFill>
                                  <a:schemeClr val="dk1"/>
                                </a:solidFill>
                                <a:latin typeface="Cambria Math" panose="02040503050406030204" pitchFamily="18" charset="0"/>
                              </a:rPr>
                            </m:ctrlPr>
                          </m:dPr>
                          <m:e>
                            <m:sSup>
                              <m:sSupPr>
                                <m:ctrlPr>
                                  <a:rPr lang="pt-BR" b="0" i="1" smtClean="0">
                                    <a:solidFill>
                                      <a:schemeClr val="dk1"/>
                                    </a:solidFill>
                                    <a:latin typeface="Cambria Math" panose="02040503050406030204" pitchFamily="18" charset="0"/>
                                  </a:rPr>
                                </m:ctrlPr>
                              </m:sSupPr>
                              <m:e>
                                <m:r>
                                  <a:rPr lang="pt-BR" b="0" i="1" smtClean="0">
                                    <a:solidFill>
                                      <a:schemeClr val="dk1"/>
                                    </a:solidFill>
                                    <a:latin typeface="Cambria Math" panose="02040503050406030204" pitchFamily="18" charset="0"/>
                                  </a:rPr>
                                  <m:t>𝑎</m:t>
                                </m:r>
                              </m:e>
                              <m:sup>
                                <m:r>
                                  <a:rPr lang="pt-BR" b="0" i="1" smtClean="0">
                                    <a:solidFill>
                                      <a:schemeClr val="dk1"/>
                                    </a:solidFill>
                                    <a:latin typeface="Cambria Math" panose="02040503050406030204" pitchFamily="18" charset="0"/>
                                  </a:rPr>
                                  <m:t>′</m:t>
                                </m:r>
                              </m:sup>
                            </m:sSup>
                          </m:e>
                        </m:d>
                        <m:r>
                          <a:rPr lang="pt-BR" b="0" i="1" smtClean="0">
                            <a:solidFill>
                              <a:schemeClr val="dk1"/>
                            </a:solidFill>
                            <a:latin typeface="Cambria Math" panose="02040503050406030204" pitchFamily="18" charset="0"/>
                          </a:rPr>
                          <m:t>=</m:t>
                        </m:r>
                        <m:func>
                          <m:funcPr>
                            <m:ctrlPr>
                              <a:rPr lang="pt-BR" i="1">
                                <a:solidFill>
                                  <a:schemeClr val="dk1"/>
                                </a:solidFill>
                                <a:latin typeface="Cambria Math" panose="02040503050406030204" pitchFamily="18" charset="0"/>
                              </a:rPr>
                            </m:ctrlPr>
                          </m:funcPr>
                          <m:fName>
                            <m:r>
                              <m:rPr>
                                <m:sty m:val="p"/>
                              </m:rPr>
                              <a:rPr lang="pt-BR">
                                <a:solidFill>
                                  <a:schemeClr val="dk1"/>
                                </a:solidFill>
                                <a:latin typeface="Cambria Math" panose="02040503050406030204" pitchFamily="18" charset="0"/>
                              </a:rPr>
                              <m:t>cosh</m:t>
                            </m:r>
                          </m:fName>
                          <m:e>
                            <m:r>
                              <a:rPr lang="pt-BR" i="1">
                                <a:solidFill>
                                  <a:schemeClr val="dk1"/>
                                </a:solidFill>
                                <a:latin typeface="Cambria Math" panose="02040503050406030204" pitchFamily="18" charset="0"/>
                              </a:rPr>
                              <m:t>(</m:t>
                            </m:r>
                            <m:r>
                              <a:rPr lang="pt-BR" i="1">
                                <a:solidFill>
                                  <a:schemeClr val="dk1"/>
                                </a:solidFill>
                                <a:latin typeface="Cambria Math" panose="02040503050406030204" pitchFamily="18" charset="0"/>
                              </a:rPr>
                              <m:t>𝑎</m:t>
                            </m:r>
                            <m:r>
                              <a:rPr lang="pt-BR" i="1">
                                <a:solidFill>
                                  <a:schemeClr val="dk1"/>
                                </a:solidFill>
                                <a:latin typeface="Cambria Math" panose="02040503050406030204" pitchFamily="18" charset="0"/>
                              </a:rPr>
                              <m:t>)</m:t>
                            </m:r>
                          </m:e>
                        </m:func>
                      </m:e>
                    </m:func>
                  </m:oMath>
                </a14:m>
                <a:r>
                  <a:rPr lang="pt-BR" dirty="0">
                    <a:solidFill>
                      <a:schemeClr val="dk1"/>
                    </a:solidFill>
                  </a:rPr>
                  <a:t>; </a:t>
                </a:r>
                <a14:m>
                  <m:oMath xmlns:m="http://schemas.openxmlformats.org/officeDocument/2006/math">
                    <m:func>
                      <m:funcPr>
                        <m:ctrlPr>
                          <a:rPr lang="pt-BR" i="1">
                            <a:solidFill>
                              <a:schemeClr val="dk1"/>
                            </a:solidFill>
                            <a:latin typeface="Cambria Math" panose="02040503050406030204" pitchFamily="18" charset="0"/>
                          </a:rPr>
                        </m:ctrlPr>
                      </m:funcPr>
                      <m:fName>
                        <m:r>
                          <m:rPr>
                            <m:sty m:val="p"/>
                          </m:rPr>
                          <a:rPr lang="pt-BR">
                            <a:solidFill>
                              <a:schemeClr val="dk1"/>
                            </a:solidFill>
                            <a:latin typeface="Cambria Math" panose="02040503050406030204" pitchFamily="18" charset="0"/>
                          </a:rPr>
                          <m:t>coth</m:t>
                        </m:r>
                      </m:fName>
                      <m:e>
                        <m:d>
                          <m:dPr>
                            <m:ctrlPr>
                              <a:rPr lang="pt-BR" i="1">
                                <a:solidFill>
                                  <a:schemeClr val="dk1"/>
                                </a:solidFill>
                                <a:latin typeface="Cambria Math" panose="02040503050406030204" pitchFamily="18" charset="0"/>
                              </a:rPr>
                            </m:ctrlPr>
                          </m:dPr>
                          <m:e>
                            <m:sSup>
                              <m:sSupPr>
                                <m:ctrlPr>
                                  <a:rPr lang="pt-BR" i="1">
                                    <a:solidFill>
                                      <a:schemeClr val="dk1"/>
                                    </a:solidFill>
                                    <a:latin typeface="Cambria Math" panose="02040503050406030204" pitchFamily="18" charset="0"/>
                                  </a:rPr>
                                </m:ctrlPr>
                              </m:sSupPr>
                              <m:e>
                                <m:r>
                                  <a:rPr lang="pt-BR" b="0" i="1" smtClean="0">
                                    <a:solidFill>
                                      <a:schemeClr val="dk1"/>
                                    </a:solidFill>
                                    <a:latin typeface="Cambria Math" panose="02040503050406030204" pitchFamily="18" charset="0"/>
                                  </a:rPr>
                                  <m:t>𝑏</m:t>
                                </m:r>
                              </m:e>
                              <m:sup>
                                <m:r>
                                  <a:rPr lang="pt-BR" i="1">
                                    <a:solidFill>
                                      <a:schemeClr val="dk1"/>
                                    </a:solidFill>
                                    <a:latin typeface="Cambria Math" panose="02040503050406030204" pitchFamily="18" charset="0"/>
                                  </a:rPr>
                                  <m:t>′</m:t>
                                </m:r>
                              </m:sup>
                            </m:sSup>
                          </m:e>
                        </m:d>
                        <m:r>
                          <a:rPr lang="pt-BR" i="1">
                            <a:solidFill>
                              <a:schemeClr val="dk1"/>
                            </a:solidFill>
                            <a:latin typeface="Cambria Math" panose="02040503050406030204" pitchFamily="18" charset="0"/>
                          </a:rPr>
                          <m:t>=</m:t>
                        </m:r>
                        <m:func>
                          <m:funcPr>
                            <m:ctrlPr>
                              <a:rPr lang="pt-BR" i="1">
                                <a:solidFill>
                                  <a:schemeClr val="dk1"/>
                                </a:solidFill>
                                <a:latin typeface="Cambria Math" panose="02040503050406030204" pitchFamily="18" charset="0"/>
                              </a:rPr>
                            </m:ctrlPr>
                          </m:funcPr>
                          <m:fName>
                            <m:r>
                              <m:rPr>
                                <m:sty m:val="p"/>
                              </m:rPr>
                              <a:rPr lang="pt-BR">
                                <a:solidFill>
                                  <a:schemeClr val="dk1"/>
                                </a:solidFill>
                                <a:latin typeface="Cambria Math" panose="02040503050406030204" pitchFamily="18" charset="0"/>
                              </a:rPr>
                              <m:t>cosh</m:t>
                            </m:r>
                          </m:fName>
                          <m:e>
                            <m:r>
                              <a:rPr lang="pt-BR" i="1">
                                <a:solidFill>
                                  <a:schemeClr val="dk1"/>
                                </a:solidFill>
                                <a:latin typeface="Cambria Math" panose="02040503050406030204" pitchFamily="18" charset="0"/>
                              </a:rPr>
                              <m:t>(</m:t>
                            </m:r>
                            <m:r>
                              <a:rPr lang="pt-BR" b="0" i="1" smtClean="0">
                                <a:solidFill>
                                  <a:schemeClr val="dk1"/>
                                </a:solidFill>
                                <a:latin typeface="Cambria Math" panose="02040503050406030204" pitchFamily="18" charset="0"/>
                              </a:rPr>
                              <m:t>𝑏</m:t>
                            </m:r>
                            <m:r>
                              <a:rPr lang="pt-BR" i="1">
                                <a:solidFill>
                                  <a:schemeClr val="dk1"/>
                                </a:solidFill>
                                <a:latin typeface="Cambria Math" panose="02040503050406030204" pitchFamily="18" charset="0"/>
                              </a:rPr>
                              <m:t>)</m:t>
                            </m:r>
                          </m:e>
                        </m:func>
                      </m:e>
                    </m:func>
                  </m:oMath>
                </a14:m>
                <a:r>
                  <a:rPr lang="pt-BR" dirty="0">
                    <a:solidFill>
                      <a:schemeClr val="dk1"/>
                    </a:solidFill>
                  </a:rPr>
                  <a:t>    </a:t>
                </a:r>
                <a14:m>
                  <m:oMath xmlns:m="http://schemas.openxmlformats.org/officeDocument/2006/math">
                    <m:r>
                      <a:rPr lang="pt-BR" i="1" dirty="0" smtClean="0">
                        <a:solidFill>
                          <a:schemeClr val="dk1"/>
                        </a:solidFill>
                        <a:latin typeface="Cambria Math" panose="02040503050406030204" pitchFamily="18" charset="0"/>
                        <a:ea typeface="Cambria Math" panose="02040503050406030204" pitchFamily="18" charset="0"/>
                      </a:rPr>
                      <m:t>∴</m:t>
                    </m:r>
                    <m:r>
                      <a:rPr lang="pt-BR" b="0" i="1" dirty="0" smtClean="0">
                        <a:solidFill>
                          <a:schemeClr val="dk1"/>
                        </a:solidFill>
                        <a:latin typeface="Cambria Math" panose="02040503050406030204" pitchFamily="18" charset="0"/>
                        <a:ea typeface="Cambria Math" panose="02040503050406030204" pitchFamily="18" charset="0"/>
                      </a:rPr>
                      <m:t> </m:t>
                    </m:r>
                    <m:func>
                      <m:funcPr>
                        <m:ctrlPr>
                          <a:rPr lang="pt-BR" b="0" i="1" dirty="0" smtClean="0">
                            <a:solidFill>
                              <a:schemeClr val="dk1"/>
                            </a:solidFill>
                            <a:latin typeface="Cambria Math" panose="02040503050406030204" pitchFamily="18" charset="0"/>
                            <a:ea typeface="Cambria Math" panose="02040503050406030204" pitchFamily="18" charset="0"/>
                          </a:rPr>
                        </m:ctrlPr>
                      </m:funcPr>
                      <m:fName>
                        <m:r>
                          <m:rPr>
                            <m:sty m:val="p"/>
                          </m:rPr>
                          <a:rPr lang="pt-BR" b="0" i="0" dirty="0" smtClean="0">
                            <a:solidFill>
                              <a:schemeClr val="dk1"/>
                            </a:solidFill>
                            <a:latin typeface="Cambria Math" panose="02040503050406030204" pitchFamily="18" charset="0"/>
                            <a:ea typeface="Cambria Math" panose="02040503050406030204" pitchFamily="18" charset="0"/>
                          </a:rPr>
                          <m:t>cosh</m:t>
                        </m:r>
                      </m:fName>
                      <m:e>
                        <m:r>
                          <a:rPr lang="pt-BR" b="0" i="1" dirty="0" smtClean="0">
                            <a:solidFill>
                              <a:schemeClr val="dk1"/>
                            </a:solidFill>
                            <a:latin typeface="Cambria Math" panose="02040503050406030204" pitchFamily="18" charset="0"/>
                            <a:ea typeface="Cambria Math" panose="02040503050406030204" pitchFamily="18" charset="0"/>
                          </a:rPr>
                          <m:t>(</m:t>
                        </m:r>
                        <m:r>
                          <a:rPr lang="pt-BR" b="0" i="1" dirty="0" smtClean="0">
                            <a:solidFill>
                              <a:schemeClr val="dk1"/>
                            </a:solidFill>
                            <a:latin typeface="Cambria Math" panose="02040503050406030204" pitchFamily="18" charset="0"/>
                            <a:ea typeface="Cambria Math" panose="02040503050406030204" pitchFamily="18" charset="0"/>
                          </a:rPr>
                          <m:t>𝑐</m:t>
                        </m:r>
                        <m:r>
                          <a:rPr lang="pt-BR" b="0" i="1" dirty="0" smtClean="0">
                            <a:solidFill>
                              <a:schemeClr val="dk1"/>
                            </a:solidFill>
                            <a:latin typeface="Cambria Math" panose="02040503050406030204" pitchFamily="18" charset="0"/>
                            <a:ea typeface="Cambria Math" panose="02040503050406030204" pitchFamily="18" charset="0"/>
                          </a:rPr>
                          <m:t>)</m:t>
                        </m:r>
                      </m:e>
                    </m:func>
                    <m:r>
                      <a:rPr lang="pt-BR" b="0" i="1" dirty="0" smtClean="0">
                        <a:solidFill>
                          <a:schemeClr val="dk1"/>
                        </a:solidFill>
                        <a:latin typeface="Cambria Math" panose="02040503050406030204" pitchFamily="18" charset="0"/>
                        <a:ea typeface="Cambria Math" panose="02040503050406030204" pitchFamily="18" charset="0"/>
                      </a:rPr>
                      <m:t>=</m:t>
                    </m:r>
                    <m:func>
                      <m:funcPr>
                        <m:ctrlPr>
                          <a:rPr lang="pt-BR" b="0" i="1" dirty="0" smtClean="0">
                            <a:solidFill>
                              <a:schemeClr val="dk1"/>
                            </a:solidFill>
                            <a:latin typeface="Cambria Math" panose="02040503050406030204" pitchFamily="18" charset="0"/>
                            <a:ea typeface="Cambria Math" panose="02040503050406030204" pitchFamily="18" charset="0"/>
                          </a:rPr>
                        </m:ctrlPr>
                      </m:funcPr>
                      <m:fName>
                        <m:r>
                          <m:rPr>
                            <m:sty m:val="p"/>
                          </m:rPr>
                          <a:rPr lang="pt-BR" b="0" i="0" dirty="0" smtClean="0">
                            <a:solidFill>
                              <a:schemeClr val="dk1"/>
                            </a:solidFill>
                            <a:latin typeface="Cambria Math" panose="02040503050406030204" pitchFamily="18" charset="0"/>
                            <a:ea typeface="Cambria Math" panose="02040503050406030204" pitchFamily="18" charset="0"/>
                          </a:rPr>
                          <m:t>cosh</m:t>
                        </m:r>
                      </m:fName>
                      <m:e>
                        <m:r>
                          <a:rPr lang="pt-BR" b="0" i="1" dirty="0" smtClean="0">
                            <a:solidFill>
                              <a:schemeClr val="dk1"/>
                            </a:solidFill>
                            <a:latin typeface="Cambria Math" panose="02040503050406030204" pitchFamily="18" charset="0"/>
                            <a:ea typeface="Cambria Math" panose="02040503050406030204" pitchFamily="18" charset="0"/>
                          </a:rPr>
                          <m:t>(</m:t>
                        </m:r>
                        <m:r>
                          <a:rPr lang="pt-BR" b="0" i="1" dirty="0" smtClean="0">
                            <a:solidFill>
                              <a:schemeClr val="dk1"/>
                            </a:solidFill>
                            <a:latin typeface="Cambria Math" panose="02040503050406030204" pitchFamily="18" charset="0"/>
                            <a:ea typeface="Cambria Math" panose="02040503050406030204" pitchFamily="18" charset="0"/>
                          </a:rPr>
                          <m:t>𝑎</m:t>
                        </m:r>
                        <m:r>
                          <a:rPr lang="pt-BR" b="0" i="1" dirty="0" smtClean="0">
                            <a:solidFill>
                              <a:schemeClr val="dk1"/>
                            </a:solidFill>
                            <a:latin typeface="Cambria Math" panose="02040503050406030204" pitchFamily="18" charset="0"/>
                            <a:ea typeface="Cambria Math" panose="02040503050406030204" pitchFamily="18" charset="0"/>
                          </a:rPr>
                          <m:t>)</m:t>
                        </m:r>
                      </m:e>
                    </m:func>
                    <m:r>
                      <a:rPr lang="pt-BR" b="0" i="1" dirty="0" smtClean="0">
                        <a:solidFill>
                          <a:schemeClr val="dk1"/>
                        </a:solidFill>
                        <a:latin typeface="Cambria Math" panose="02040503050406030204" pitchFamily="18" charset="0"/>
                        <a:ea typeface="Cambria Math" panose="02040503050406030204" pitchFamily="18" charset="0"/>
                      </a:rPr>
                      <m:t>×</m:t>
                    </m:r>
                    <m:func>
                      <m:funcPr>
                        <m:ctrlPr>
                          <a:rPr lang="pt-BR" b="0" i="1" dirty="0" smtClean="0">
                            <a:solidFill>
                              <a:schemeClr val="dk1"/>
                            </a:solidFill>
                            <a:latin typeface="Cambria Math" panose="02040503050406030204" pitchFamily="18" charset="0"/>
                            <a:ea typeface="Cambria Math" panose="02040503050406030204" pitchFamily="18" charset="0"/>
                          </a:rPr>
                        </m:ctrlPr>
                      </m:funcPr>
                      <m:fName>
                        <m:r>
                          <m:rPr>
                            <m:sty m:val="p"/>
                          </m:rPr>
                          <a:rPr lang="pt-BR" b="0" i="0" dirty="0" smtClean="0">
                            <a:solidFill>
                              <a:schemeClr val="dk1"/>
                            </a:solidFill>
                            <a:latin typeface="Cambria Math" panose="02040503050406030204" pitchFamily="18" charset="0"/>
                            <a:ea typeface="Cambria Math" panose="02040503050406030204" pitchFamily="18" charset="0"/>
                          </a:rPr>
                          <m:t>cosh</m:t>
                        </m:r>
                      </m:fName>
                      <m:e>
                        <m:r>
                          <a:rPr lang="pt-BR" b="0" i="1" dirty="0" smtClean="0">
                            <a:solidFill>
                              <a:schemeClr val="dk1"/>
                            </a:solidFill>
                            <a:latin typeface="Cambria Math" panose="02040503050406030204" pitchFamily="18" charset="0"/>
                            <a:ea typeface="Cambria Math" panose="02040503050406030204" pitchFamily="18" charset="0"/>
                          </a:rPr>
                          <m:t>(</m:t>
                        </m:r>
                        <m:r>
                          <a:rPr lang="pt-BR" b="0" i="1" dirty="0" smtClean="0">
                            <a:solidFill>
                              <a:schemeClr val="dk1"/>
                            </a:solidFill>
                            <a:latin typeface="Cambria Math" panose="02040503050406030204" pitchFamily="18" charset="0"/>
                            <a:ea typeface="Cambria Math" panose="02040503050406030204" pitchFamily="18" charset="0"/>
                          </a:rPr>
                          <m:t>𝑏</m:t>
                        </m:r>
                        <m:r>
                          <a:rPr lang="pt-BR" b="0" i="1" dirty="0" smtClean="0">
                            <a:solidFill>
                              <a:schemeClr val="dk1"/>
                            </a:solidFill>
                            <a:latin typeface="Cambria Math" panose="02040503050406030204" pitchFamily="18" charset="0"/>
                            <a:ea typeface="Cambria Math" panose="02040503050406030204" pitchFamily="18" charset="0"/>
                          </a:rPr>
                          <m:t>)</m:t>
                        </m:r>
                      </m:e>
                    </m:func>
                  </m:oMath>
                </a14:m>
                <a:endParaRPr dirty="0">
                  <a:solidFill>
                    <a:schemeClr val="dk1"/>
                  </a:solidFill>
                </a:endParaRPr>
              </a:p>
            </p:txBody>
          </p:sp>
        </mc:Choice>
        <mc:Fallback xmlns="">
          <p:sp>
            <p:nvSpPr>
              <p:cNvPr id="225" name="Google Shape;225;p38"/>
              <p:cNvSpPr txBox="1">
                <a:spLocks noGrp="1" noRot="1" noChangeAspect="1" noMove="1" noResize="1" noEditPoints="1" noAdjustHandles="1" noChangeArrowheads="1" noChangeShapeType="1" noTextEdit="1"/>
              </p:cNvSpPr>
              <p:nvPr>
                <p:ph type="body" idx="1"/>
              </p:nvPr>
            </p:nvSpPr>
            <p:spPr>
              <a:xfrm>
                <a:off x="311700" y="1152474"/>
                <a:ext cx="8520600" cy="3844827"/>
              </a:xfrm>
              <a:prstGeom prst="rect">
                <a:avLst/>
              </a:prstGeom>
              <a:blipFill>
                <a:blip r:embed="rId3"/>
                <a:stretch>
                  <a:fillRect l="-286"/>
                </a:stretch>
              </a:blipFill>
            </p:spPr>
            <p:txBody>
              <a:bodyPr/>
              <a:lstStyle/>
              <a:p>
                <a:r>
                  <a:rPr lang="pt-BR">
                    <a:noFill/>
                  </a:rPr>
                  <a:t> </a:t>
                </a:r>
              </a:p>
            </p:txBody>
          </p:sp>
        </mc:Fallback>
      </mc:AlternateContent>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40"/>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Comparando </a:t>
            </a:r>
            <a:endParaRPr/>
          </a:p>
        </p:txBody>
      </p:sp>
      <mc:AlternateContent xmlns:mc="http://schemas.openxmlformats.org/markup-compatibility/2006" xmlns:a14="http://schemas.microsoft.com/office/drawing/2010/main">
        <mc:Choice Requires="a14">
          <p:sp>
            <p:nvSpPr>
              <p:cNvPr id="240" name="Google Shape;240;p40"/>
              <p:cNvSpPr txBox="1">
                <a:spLocks noGrp="1"/>
              </p:cNvSpPr>
              <p:nvPr>
                <p:ph type="body" idx="1"/>
              </p:nvPr>
            </p:nvSpPr>
            <p:spPr>
              <a:xfrm>
                <a:off x="311700" y="1152475"/>
                <a:ext cx="3707100" cy="8157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14:m>
                  <m:oMathPara xmlns:m="http://schemas.openxmlformats.org/officeDocument/2006/math">
                    <m:oMathParaPr>
                      <m:jc m:val="centerGroup"/>
                    </m:oMathParaPr>
                    <m:oMath xmlns:m="http://schemas.openxmlformats.org/officeDocument/2006/math">
                      <m:sSup>
                        <m:sSupPr>
                          <m:ctrlPr>
                            <a:rPr lang="pt-BR" i="1" smtClean="0">
                              <a:solidFill>
                                <a:schemeClr val="dk1"/>
                              </a:solidFill>
                              <a:latin typeface="Cambria Math" panose="02040503050406030204" pitchFamily="18" charset="0"/>
                            </a:rPr>
                          </m:ctrlPr>
                        </m:sSupPr>
                        <m:e>
                          <m:r>
                            <a:rPr lang="pt-BR" b="0" i="1" smtClean="0">
                              <a:solidFill>
                                <a:schemeClr val="dk1"/>
                              </a:solidFill>
                              <a:latin typeface="Cambria Math" panose="02040503050406030204" pitchFamily="18" charset="0"/>
                            </a:rPr>
                            <m:t>𝑐</m:t>
                          </m:r>
                        </m:e>
                        <m:sup>
                          <m:r>
                            <a:rPr lang="pt-BR" b="0" i="1" smtClean="0">
                              <a:solidFill>
                                <a:schemeClr val="dk1"/>
                              </a:solidFill>
                              <a:latin typeface="Cambria Math" panose="02040503050406030204" pitchFamily="18" charset="0"/>
                            </a:rPr>
                            <m:t>2</m:t>
                          </m:r>
                        </m:sup>
                      </m:sSup>
                      <m:r>
                        <a:rPr lang="pt-BR" b="0" i="1" smtClean="0">
                          <a:solidFill>
                            <a:schemeClr val="dk1"/>
                          </a:solidFill>
                          <a:latin typeface="Cambria Math" panose="02040503050406030204" pitchFamily="18" charset="0"/>
                        </a:rPr>
                        <m:t>=</m:t>
                      </m:r>
                      <m:sSup>
                        <m:sSupPr>
                          <m:ctrlPr>
                            <a:rPr lang="pt-BR" b="0" i="1" smtClean="0">
                              <a:solidFill>
                                <a:schemeClr val="dk1"/>
                              </a:solidFill>
                              <a:latin typeface="Cambria Math" panose="02040503050406030204" pitchFamily="18" charset="0"/>
                            </a:rPr>
                          </m:ctrlPr>
                        </m:sSupPr>
                        <m:e>
                          <m:r>
                            <a:rPr lang="pt-BR" b="0" i="1" smtClean="0">
                              <a:solidFill>
                                <a:schemeClr val="dk1"/>
                              </a:solidFill>
                              <a:latin typeface="Cambria Math" panose="02040503050406030204" pitchFamily="18" charset="0"/>
                            </a:rPr>
                            <m:t>𝑎</m:t>
                          </m:r>
                        </m:e>
                        <m:sup>
                          <m:r>
                            <a:rPr lang="pt-BR" b="0" i="1" smtClean="0">
                              <a:solidFill>
                                <a:schemeClr val="dk1"/>
                              </a:solidFill>
                              <a:latin typeface="Cambria Math" panose="02040503050406030204" pitchFamily="18" charset="0"/>
                            </a:rPr>
                            <m:t>2</m:t>
                          </m:r>
                          <m:r>
                            <a:rPr lang="pt-BR" b="0" i="1" smtClean="0">
                              <a:solidFill>
                                <a:schemeClr val="dk1"/>
                              </a:solidFill>
                              <a:latin typeface="Cambria Math" panose="02040503050406030204" pitchFamily="18" charset="0"/>
                            </a:rPr>
                            <m:t> </m:t>
                          </m:r>
                        </m:sup>
                      </m:sSup>
                      <m:r>
                        <a:rPr lang="pt-BR" b="0" i="1" smtClean="0">
                          <a:solidFill>
                            <a:schemeClr val="dk1"/>
                          </a:solidFill>
                          <a:latin typeface="Cambria Math" panose="02040503050406030204" pitchFamily="18" charset="0"/>
                        </a:rPr>
                        <m:t>+</m:t>
                      </m:r>
                      <m:sSup>
                        <m:sSupPr>
                          <m:ctrlPr>
                            <a:rPr lang="pt-BR" b="0" i="1" smtClean="0">
                              <a:solidFill>
                                <a:schemeClr val="dk1"/>
                              </a:solidFill>
                              <a:latin typeface="Cambria Math" panose="02040503050406030204" pitchFamily="18" charset="0"/>
                            </a:rPr>
                          </m:ctrlPr>
                        </m:sSupPr>
                        <m:e>
                          <m:r>
                            <a:rPr lang="pt-BR" b="0" i="1" smtClean="0">
                              <a:solidFill>
                                <a:schemeClr val="dk1"/>
                              </a:solidFill>
                              <a:latin typeface="Cambria Math" panose="02040503050406030204" pitchFamily="18" charset="0"/>
                            </a:rPr>
                            <m:t>𝑏</m:t>
                          </m:r>
                        </m:e>
                        <m:sup>
                          <m:r>
                            <a:rPr lang="pt-BR" b="0" i="1" smtClean="0">
                              <a:solidFill>
                                <a:schemeClr val="dk1"/>
                              </a:solidFill>
                              <a:latin typeface="Cambria Math" panose="02040503050406030204" pitchFamily="18" charset="0"/>
                            </a:rPr>
                            <m:t>2</m:t>
                          </m:r>
                        </m:sup>
                      </m:sSup>
                    </m:oMath>
                  </m:oMathPara>
                </a14:m>
                <a:endParaRPr dirty="0">
                  <a:solidFill>
                    <a:schemeClr val="dk1"/>
                  </a:solidFill>
                </a:endParaRPr>
              </a:p>
            </p:txBody>
          </p:sp>
        </mc:Choice>
        <mc:Fallback xmlns="">
          <p:sp>
            <p:nvSpPr>
              <p:cNvPr id="240" name="Google Shape;240;p40"/>
              <p:cNvSpPr txBox="1">
                <a:spLocks noGrp="1" noRot="1" noChangeAspect="1" noMove="1" noResize="1" noEditPoints="1" noAdjustHandles="1" noChangeArrowheads="1" noChangeShapeType="1" noTextEdit="1"/>
              </p:cNvSpPr>
              <p:nvPr>
                <p:ph type="body" idx="1"/>
              </p:nvPr>
            </p:nvSpPr>
            <p:spPr>
              <a:xfrm>
                <a:off x="311700" y="1152475"/>
                <a:ext cx="3707100" cy="815700"/>
              </a:xfrm>
              <a:prstGeom prst="rect">
                <a:avLst/>
              </a:prstGeom>
              <a:blipFill>
                <a:blip r:embed="rId3"/>
                <a:stretch>
                  <a:fillRect/>
                </a:stretch>
              </a:blipFill>
            </p:spPr>
            <p:txBody>
              <a:bodyPr/>
              <a:lstStyle/>
              <a:p>
                <a:r>
                  <a:rPr lang="pt-BR">
                    <a:noFill/>
                  </a:rPr>
                  <a:t> </a:t>
                </a:r>
              </a:p>
            </p:txBody>
          </p:sp>
        </mc:Fallback>
      </mc:AlternateContent>
      <p:sp>
        <p:nvSpPr>
          <p:cNvPr id="241" name="Google Shape;241;p40"/>
          <p:cNvSpPr txBox="1">
            <a:spLocks noGrp="1"/>
          </p:cNvSpPr>
          <p:nvPr>
            <p:ph type="body" idx="4294967295"/>
          </p:nvPr>
        </p:nvSpPr>
        <p:spPr>
          <a:xfrm>
            <a:off x="5437188" y="1152525"/>
            <a:ext cx="3706812" cy="815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pt-BR">
                <a:solidFill>
                  <a:schemeClr val="dk1"/>
                </a:solidFill>
              </a:rPr>
              <a:t>cosh(c) = cosh(a) cosh(b)</a:t>
            </a:r>
            <a:endParaRPr>
              <a:solidFill>
                <a:schemeClr val="dk1"/>
              </a:solidFill>
            </a:endParaRPr>
          </a:p>
          <a:p>
            <a:pPr marL="0" lvl="0" indent="0" algn="l" rtl="0">
              <a:spcBef>
                <a:spcPts val="1200"/>
              </a:spcBef>
              <a:spcAft>
                <a:spcPts val="1200"/>
              </a:spcAft>
              <a:buNone/>
            </a:pPr>
            <a:endParaRPr/>
          </a:p>
        </p:txBody>
      </p:sp>
      <p:pic>
        <p:nvPicPr>
          <p:cNvPr id="242" name="Google Shape;242;p40"/>
          <p:cNvPicPr preferRelativeResize="0"/>
          <p:nvPr/>
        </p:nvPicPr>
        <p:blipFill>
          <a:blip r:embed="rId4">
            <a:alphaModFix/>
          </a:blip>
          <a:stretch>
            <a:fillRect/>
          </a:stretch>
        </p:blipFill>
        <p:spPr>
          <a:xfrm>
            <a:off x="4991288" y="1986875"/>
            <a:ext cx="3054308" cy="2870525"/>
          </a:xfrm>
          <a:prstGeom prst="rect">
            <a:avLst/>
          </a:prstGeom>
          <a:noFill/>
          <a:ln>
            <a:noFill/>
          </a:ln>
        </p:spPr>
      </p:pic>
      <p:pic>
        <p:nvPicPr>
          <p:cNvPr id="243" name="Google Shape;243;p40"/>
          <p:cNvPicPr preferRelativeResize="0"/>
          <p:nvPr/>
        </p:nvPicPr>
        <p:blipFill>
          <a:blip r:embed="rId5">
            <a:alphaModFix/>
          </a:blip>
          <a:stretch>
            <a:fillRect/>
          </a:stretch>
        </p:blipFill>
        <p:spPr>
          <a:xfrm>
            <a:off x="979400" y="2426775"/>
            <a:ext cx="2895802" cy="2430625"/>
          </a:xfrm>
          <a:prstGeom prst="rect">
            <a:avLst/>
          </a:prstGeom>
          <a:noFill/>
          <a:ln>
            <a:noFill/>
          </a:ln>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43"/>
                                        </p:tgtEl>
                                        <p:attrNameLst>
                                          <p:attrName>style.visibility</p:attrName>
                                        </p:attrNameLst>
                                      </p:cBhvr>
                                      <p:to>
                                        <p:strVal val="visible"/>
                                      </p:to>
                                    </p:set>
                                    <p:anim calcmode="lin" valueType="num">
                                      <p:cBhvr additive="base">
                                        <p:cTn id="7" dur="500" fill="hold"/>
                                        <p:tgtEl>
                                          <p:spTgt spid="243"/>
                                        </p:tgtEl>
                                        <p:attrNameLst>
                                          <p:attrName>ppt_x</p:attrName>
                                        </p:attrNameLst>
                                      </p:cBhvr>
                                      <p:tavLst>
                                        <p:tav tm="0">
                                          <p:val>
                                            <p:strVal val="#ppt_x"/>
                                          </p:val>
                                        </p:tav>
                                        <p:tav tm="100000">
                                          <p:val>
                                            <p:strVal val="#ppt_x"/>
                                          </p:val>
                                        </p:tav>
                                      </p:tavLst>
                                    </p:anim>
                                    <p:anim calcmode="lin" valueType="num">
                                      <p:cBhvr additive="base">
                                        <p:cTn id="8" dur="500" fill="hold"/>
                                        <p:tgtEl>
                                          <p:spTgt spid="24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42"/>
                                        </p:tgtEl>
                                        <p:attrNameLst>
                                          <p:attrName>style.visibility</p:attrName>
                                        </p:attrNameLst>
                                      </p:cBhvr>
                                      <p:to>
                                        <p:strVal val="visible"/>
                                      </p:to>
                                    </p:set>
                                    <p:anim calcmode="lin" valueType="num">
                                      <p:cBhvr additive="base">
                                        <p:cTn id="13" dur="500" fill="hold"/>
                                        <p:tgtEl>
                                          <p:spTgt spid="242"/>
                                        </p:tgtEl>
                                        <p:attrNameLst>
                                          <p:attrName>ppt_x</p:attrName>
                                        </p:attrNameLst>
                                      </p:cBhvr>
                                      <p:tavLst>
                                        <p:tav tm="0">
                                          <p:val>
                                            <p:strVal val="#ppt_x"/>
                                          </p:val>
                                        </p:tav>
                                        <p:tav tm="100000">
                                          <p:val>
                                            <p:strVal val="#ppt_x"/>
                                          </p:val>
                                        </p:tav>
                                      </p:tavLst>
                                    </p:anim>
                                    <p:anim calcmode="lin" valueType="num">
                                      <p:cBhvr additive="base">
                                        <p:cTn id="14" dur="500" fill="hold"/>
                                        <p:tgtEl>
                                          <p:spTgt spid="2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dirty="0"/>
              <a:t>Noções antes da demonstração do Teorema de Pitágoras  </a:t>
            </a:r>
            <a:endParaRPr dirty="0"/>
          </a:p>
        </p:txBody>
      </p:sp>
      <p:sp>
        <p:nvSpPr>
          <p:cNvPr id="61" name="Google Shape;61;p14"/>
          <p:cNvSpPr txBox="1">
            <a:spLocks noGrp="1"/>
          </p:cNvSpPr>
          <p:nvPr>
            <p:ph type="body" idx="1"/>
          </p:nvPr>
        </p:nvSpPr>
        <p:spPr>
          <a:xfrm>
            <a:off x="311700" y="1152475"/>
            <a:ext cx="8520600" cy="3907200"/>
          </a:xfrm>
          <a:prstGeom prst="rect">
            <a:avLst/>
          </a:prstGeom>
        </p:spPr>
        <p:txBody>
          <a:bodyPr spcFirstLastPara="1" wrap="square" lIns="91425" tIns="91425" rIns="91425" bIns="91425" anchor="t" anchorCtr="0">
            <a:normAutofit/>
          </a:bodyPr>
          <a:lstStyle/>
          <a:p>
            <a:pPr marL="0" lvl="0" indent="0" algn="just" rtl="0">
              <a:lnSpc>
                <a:spcPct val="150000"/>
              </a:lnSpc>
              <a:spcBef>
                <a:spcPts val="0"/>
              </a:spcBef>
              <a:spcAft>
                <a:spcPts val="0"/>
              </a:spcAft>
              <a:buNone/>
            </a:pPr>
            <a:r>
              <a:rPr lang="pt-BR" dirty="0">
                <a:solidFill>
                  <a:schemeClr val="dk1"/>
                </a:solidFill>
              </a:rPr>
              <a:t>Dos teoremas 1 ao 28 não foi utilizado o postulado das paralelas.</a:t>
            </a:r>
            <a:endParaRPr dirty="0">
              <a:solidFill>
                <a:schemeClr val="dk1"/>
              </a:solidFill>
            </a:endParaRPr>
          </a:p>
          <a:p>
            <a:pPr marL="0" lvl="0" indent="0" algn="just" rtl="0">
              <a:lnSpc>
                <a:spcPct val="150000"/>
              </a:lnSpc>
              <a:spcBef>
                <a:spcPts val="1200"/>
              </a:spcBef>
              <a:spcAft>
                <a:spcPts val="0"/>
              </a:spcAft>
              <a:buNone/>
            </a:pPr>
            <a:r>
              <a:rPr lang="pt-BR" dirty="0">
                <a:solidFill>
                  <a:schemeClr val="dk1"/>
                </a:solidFill>
              </a:rPr>
              <a:t>Noções comuns</a:t>
            </a:r>
            <a:endParaRPr dirty="0">
              <a:solidFill>
                <a:schemeClr val="dk1"/>
              </a:solidFill>
            </a:endParaRPr>
          </a:p>
          <a:p>
            <a:pPr marL="457200" lvl="0" indent="-345281" algn="just" rtl="0">
              <a:lnSpc>
                <a:spcPct val="150000"/>
              </a:lnSpc>
              <a:spcBef>
                <a:spcPts val="1200"/>
              </a:spcBef>
              <a:spcAft>
                <a:spcPts val="0"/>
              </a:spcAft>
              <a:buClr>
                <a:schemeClr val="dk1"/>
              </a:buClr>
              <a:buSzPct val="100000"/>
              <a:buAutoNum type="romanUcPeriod"/>
            </a:pPr>
            <a:r>
              <a:rPr lang="pt-BR" dirty="0">
                <a:solidFill>
                  <a:schemeClr val="dk1"/>
                </a:solidFill>
              </a:rPr>
              <a:t>As coisas iguais à mesma coisa são também iguais entre si.</a:t>
            </a:r>
            <a:endParaRPr dirty="0">
              <a:solidFill>
                <a:schemeClr val="dk1"/>
              </a:solidFill>
            </a:endParaRPr>
          </a:p>
          <a:p>
            <a:pPr marL="457200" lvl="0" indent="-345281" algn="just" rtl="0">
              <a:lnSpc>
                <a:spcPct val="150000"/>
              </a:lnSpc>
              <a:spcBef>
                <a:spcPts val="0"/>
              </a:spcBef>
              <a:spcAft>
                <a:spcPts val="0"/>
              </a:spcAft>
              <a:buClr>
                <a:schemeClr val="dk1"/>
              </a:buClr>
              <a:buSzPct val="100000"/>
              <a:buAutoNum type="romanUcPeriod"/>
            </a:pPr>
            <a:r>
              <a:rPr lang="pt-BR" dirty="0">
                <a:solidFill>
                  <a:schemeClr val="dk1"/>
                </a:solidFill>
              </a:rPr>
              <a:t>E, caso sejam adicionadas coisas iguais a coisas iguais, todos são iguais.</a:t>
            </a:r>
            <a:endParaRPr dirty="0">
              <a:solidFill>
                <a:schemeClr val="dk1"/>
              </a:solidFill>
            </a:endParaRPr>
          </a:p>
          <a:p>
            <a:pPr marL="0" lvl="0" indent="0" algn="just" rtl="0">
              <a:lnSpc>
                <a:spcPct val="150000"/>
              </a:lnSpc>
              <a:spcBef>
                <a:spcPts val="1200"/>
              </a:spcBef>
              <a:spcAft>
                <a:spcPts val="0"/>
              </a:spcAft>
              <a:buNone/>
            </a:pPr>
            <a:endParaRPr sz="2318" dirty="0"/>
          </a:p>
          <a:p>
            <a:pPr marL="0" lvl="0" indent="0" algn="l" rtl="0">
              <a:spcBef>
                <a:spcPts val="1200"/>
              </a:spcBef>
              <a:spcAft>
                <a:spcPts val="1200"/>
              </a:spcAft>
              <a:buNone/>
            </a:pPr>
            <a:endParaRPr dirty="0"/>
          </a:p>
        </p:txBody>
      </p:sp>
    </p:spTree>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pic>
        <p:nvPicPr>
          <p:cNvPr id="5" name="Imagem 4">
            <a:extLst>
              <a:ext uri="{FF2B5EF4-FFF2-40B4-BE49-F238E27FC236}">
                <a16:creationId xmlns:a16="http://schemas.microsoft.com/office/drawing/2014/main" id="{251170DB-EBD9-5904-C7B7-433C6C073785}"/>
              </a:ext>
            </a:extLst>
          </p:cNvPr>
          <p:cNvPicPr>
            <a:picLocks noChangeAspect="1"/>
          </p:cNvPicPr>
          <p:nvPr/>
        </p:nvPicPr>
        <p:blipFill>
          <a:blip r:embed="rId3"/>
          <a:stretch>
            <a:fillRect/>
          </a:stretch>
        </p:blipFill>
        <p:spPr>
          <a:xfrm>
            <a:off x="0" y="0"/>
            <a:ext cx="9143999" cy="5137329"/>
          </a:xfrm>
          <a:prstGeom prst="rect">
            <a:avLst/>
          </a:prstGeom>
          <a:ln>
            <a:noFill/>
          </a:ln>
          <a:effectLst>
            <a:outerShdw blurRad="292100" dist="139700" dir="2700000" algn="tl" rotWithShape="0">
              <a:srgbClr val="333333">
                <a:alpha val="65000"/>
              </a:srgbClr>
            </a:outerShdw>
          </a:effectLst>
        </p:spPr>
      </p:pic>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A0130A-E304-ECA8-C454-487B723B7A97}"/>
              </a:ext>
            </a:extLst>
          </p:cNvPr>
          <p:cNvSpPr>
            <a:spLocks noGrp="1"/>
          </p:cNvSpPr>
          <p:nvPr>
            <p:ph type="title"/>
          </p:nvPr>
        </p:nvSpPr>
        <p:spPr/>
        <p:txBody>
          <a:bodyPr>
            <a:normAutofit fontScale="90000"/>
          </a:bodyPr>
          <a:lstStyle/>
          <a:p>
            <a:r>
              <a:rPr lang="pt-BR" dirty="0"/>
              <a:t>Referência </a:t>
            </a:r>
          </a:p>
        </p:txBody>
      </p:sp>
      <p:sp>
        <p:nvSpPr>
          <p:cNvPr id="3" name="Espaço Reservado para Texto 2">
            <a:extLst>
              <a:ext uri="{FF2B5EF4-FFF2-40B4-BE49-F238E27FC236}">
                <a16:creationId xmlns:a16="http://schemas.microsoft.com/office/drawing/2014/main" id="{5006ED44-E825-13AF-D97E-BF9BF50D0F7D}"/>
              </a:ext>
            </a:extLst>
          </p:cNvPr>
          <p:cNvSpPr>
            <a:spLocks noGrp="1"/>
          </p:cNvSpPr>
          <p:nvPr>
            <p:ph type="body" idx="1"/>
          </p:nvPr>
        </p:nvSpPr>
        <p:spPr>
          <a:xfrm>
            <a:off x="311700" y="1152475"/>
            <a:ext cx="8520600" cy="3695972"/>
          </a:xfrm>
        </p:spPr>
        <p:txBody>
          <a:bodyPr>
            <a:normAutofit fontScale="92500" lnSpcReduction="20000"/>
          </a:bodyPr>
          <a:lstStyle/>
          <a:p>
            <a:pPr marL="114300" indent="0">
              <a:buNone/>
            </a:pPr>
            <a:r>
              <a:rPr lang="pt-BR" b="0" i="0" dirty="0">
                <a:solidFill>
                  <a:schemeClr val="bg1"/>
                </a:solidFill>
                <a:effectLst/>
                <a:latin typeface="Arial" panose="020B0604020202020204" pitchFamily="34" charset="0"/>
              </a:rPr>
              <a:t>BATISTA, Pollyanna Débora da Silva. Geometria hiperbólica e aplicações. 2019.</a:t>
            </a:r>
          </a:p>
          <a:p>
            <a:pPr marL="114300" indent="0">
              <a:buNone/>
            </a:pPr>
            <a:endParaRPr lang="pt-BR" dirty="0">
              <a:solidFill>
                <a:srgbClr val="222222"/>
              </a:solidFill>
              <a:latin typeface="Arial" panose="020B0604020202020204" pitchFamily="34" charset="0"/>
            </a:endParaRPr>
          </a:p>
          <a:p>
            <a:pPr marL="114300" indent="0">
              <a:buNone/>
            </a:pPr>
            <a:r>
              <a:rPr lang="pt-BR" b="0" i="0" dirty="0">
                <a:solidFill>
                  <a:srgbClr val="000000"/>
                </a:solidFill>
                <a:effectLst/>
                <a:latin typeface="Ubuntu" panose="020B0504030602030204" pitchFamily="34" charset="0"/>
              </a:rPr>
              <a:t>CURVAS na Arquitetura: Catenária. [</a:t>
            </a:r>
            <a:r>
              <a:rPr lang="pt-BR" b="0" i="1" dirty="0">
                <a:solidFill>
                  <a:srgbClr val="000000"/>
                </a:solidFill>
                <a:effectLst/>
                <a:latin typeface="Ubuntu" panose="020B0504030602030204" pitchFamily="34" charset="0"/>
              </a:rPr>
              <a:t>S. l.</a:t>
            </a:r>
            <a:r>
              <a:rPr lang="pt-BR" b="0" i="0" dirty="0">
                <a:solidFill>
                  <a:srgbClr val="000000"/>
                </a:solidFill>
                <a:effectLst/>
                <a:latin typeface="Ubuntu" panose="020B0504030602030204" pitchFamily="34" charset="0"/>
              </a:rPr>
              <a:t>], 12 jun. 2023. Disponível em: https://www.ime.unicamp.br/~</a:t>
            </a:r>
            <a:r>
              <a:rPr lang="pt-BR" b="0" i="0" dirty="0" err="1">
                <a:solidFill>
                  <a:srgbClr val="000000"/>
                </a:solidFill>
                <a:effectLst/>
                <a:latin typeface="Ubuntu" panose="020B0504030602030204" pitchFamily="34" charset="0"/>
              </a:rPr>
              <a:t>apmat</a:t>
            </a:r>
            <a:r>
              <a:rPr lang="pt-BR" b="0" i="0" dirty="0">
                <a:solidFill>
                  <a:srgbClr val="000000"/>
                </a:solidFill>
                <a:effectLst/>
                <a:latin typeface="Ubuntu" panose="020B0504030602030204" pitchFamily="34" charset="0"/>
              </a:rPr>
              <a:t>/</a:t>
            </a:r>
            <a:r>
              <a:rPr lang="pt-BR" b="0" i="0" dirty="0" err="1">
                <a:solidFill>
                  <a:srgbClr val="000000"/>
                </a:solidFill>
                <a:effectLst/>
                <a:latin typeface="Ubuntu" panose="020B0504030602030204" pitchFamily="34" charset="0"/>
              </a:rPr>
              <a:t>catenaria</a:t>
            </a:r>
            <a:r>
              <a:rPr lang="pt-BR" b="0" i="0" dirty="0">
                <a:solidFill>
                  <a:srgbClr val="000000"/>
                </a:solidFill>
                <a:effectLst/>
                <a:latin typeface="Ubuntu" panose="020B0504030602030204" pitchFamily="34" charset="0"/>
              </a:rPr>
              <a:t>-na-arquitetura/. Acesso em: 12 jun. 2023</a:t>
            </a:r>
            <a:endParaRPr lang="pt-BR" dirty="0">
              <a:solidFill>
                <a:srgbClr val="000000"/>
              </a:solidFill>
              <a:latin typeface="Ubuntu" panose="020B0504030602030204" pitchFamily="34" charset="0"/>
            </a:endParaRPr>
          </a:p>
          <a:p>
            <a:pPr marL="114300" indent="0">
              <a:buNone/>
            </a:pPr>
            <a:endParaRPr lang="pt-BR" b="0" i="0" dirty="0">
              <a:solidFill>
                <a:srgbClr val="222222"/>
              </a:solidFill>
              <a:effectLst/>
              <a:latin typeface="Arial" panose="020B0604020202020204" pitchFamily="34" charset="0"/>
            </a:endParaRPr>
          </a:p>
          <a:p>
            <a:pPr marL="114300" indent="0">
              <a:buNone/>
            </a:pPr>
            <a:r>
              <a:rPr lang="pt-BR" b="0" i="0" dirty="0">
                <a:solidFill>
                  <a:srgbClr val="000000"/>
                </a:solidFill>
                <a:effectLst/>
                <a:latin typeface="Ubuntu" panose="020B0504030602030204" pitchFamily="34" charset="0"/>
              </a:rPr>
              <a:t>FLAT Earth </a:t>
            </a:r>
            <a:r>
              <a:rPr lang="pt-BR" b="0" i="0" dirty="0" err="1">
                <a:solidFill>
                  <a:srgbClr val="000000"/>
                </a:solidFill>
                <a:effectLst/>
                <a:latin typeface="Ubuntu" panose="020B0504030602030204" pitchFamily="34" charset="0"/>
              </a:rPr>
              <a:t>Nonsense</a:t>
            </a:r>
            <a:r>
              <a:rPr lang="pt-BR" b="0" i="0" dirty="0">
                <a:solidFill>
                  <a:srgbClr val="000000"/>
                </a:solidFill>
                <a:effectLst/>
                <a:latin typeface="Ubuntu" panose="020B0504030602030204" pitchFamily="34" charset="0"/>
              </a:rPr>
              <a:t>. [</a:t>
            </a:r>
            <a:r>
              <a:rPr lang="pt-BR" b="0" i="1" dirty="0">
                <a:solidFill>
                  <a:srgbClr val="000000"/>
                </a:solidFill>
                <a:effectLst/>
                <a:latin typeface="Ubuntu" panose="020B0504030602030204" pitchFamily="34" charset="0"/>
              </a:rPr>
              <a:t>S. l.</a:t>
            </a:r>
            <a:r>
              <a:rPr lang="pt-BR" b="0" i="0" dirty="0">
                <a:solidFill>
                  <a:srgbClr val="000000"/>
                </a:solidFill>
                <a:effectLst/>
                <a:latin typeface="Ubuntu" panose="020B0504030602030204" pitchFamily="34" charset="0"/>
              </a:rPr>
              <a:t>], 28 mar. 2018. Disponível em: HTTPS://WWW.JOSLEYS.COM/INDEX.PHP?PAGE=0. Acesso em: 12 jun. 2023.</a:t>
            </a:r>
          </a:p>
          <a:p>
            <a:pPr marL="114300" indent="0">
              <a:buNone/>
            </a:pPr>
            <a:endParaRPr lang="pt-BR" b="0" i="0" dirty="0">
              <a:solidFill>
                <a:srgbClr val="000000"/>
              </a:solidFill>
              <a:effectLst/>
              <a:latin typeface="Ubuntu" panose="020B0504030602030204" pitchFamily="34" charset="0"/>
            </a:endParaRPr>
          </a:p>
          <a:p>
            <a:pPr marL="114300" indent="0">
              <a:buNone/>
            </a:pPr>
            <a:r>
              <a:rPr lang="pt-BR" b="0" i="0" dirty="0">
                <a:solidFill>
                  <a:srgbClr val="000000"/>
                </a:solidFill>
                <a:effectLst/>
                <a:latin typeface="Ubuntu" panose="020B0504030602030204" pitchFamily="34" charset="0"/>
              </a:rPr>
              <a:t>HYPERBOLIC </a:t>
            </a:r>
            <a:r>
              <a:rPr lang="pt-BR" b="0" i="0" dirty="0" err="1">
                <a:solidFill>
                  <a:srgbClr val="000000"/>
                </a:solidFill>
                <a:effectLst/>
                <a:latin typeface="Ubuntu" panose="020B0504030602030204" pitchFamily="34" charset="0"/>
              </a:rPr>
              <a:t>Geometry</a:t>
            </a:r>
            <a:r>
              <a:rPr lang="pt-BR" b="0" i="0" dirty="0">
                <a:solidFill>
                  <a:srgbClr val="000000"/>
                </a:solidFill>
                <a:effectLst/>
                <a:latin typeface="Ubuntu" panose="020B0504030602030204" pitchFamily="34" charset="0"/>
              </a:rPr>
              <a:t> </a:t>
            </a:r>
            <a:r>
              <a:rPr lang="pt-BR" b="0" i="0" dirty="0" err="1">
                <a:solidFill>
                  <a:srgbClr val="000000"/>
                </a:solidFill>
                <a:effectLst/>
                <a:latin typeface="Ubuntu" panose="020B0504030602030204" pitchFamily="34" charset="0"/>
              </a:rPr>
              <a:t>Artwork</a:t>
            </a:r>
            <a:r>
              <a:rPr lang="pt-BR" b="0" i="0" dirty="0">
                <a:solidFill>
                  <a:srgbClr val="000000"/>
                </a:solidFill>
                <a:effectLst/>
                <a:latin typeface="Ubuntu" panose="020B0504030602030204" pitchFamily="34" charset="0"/>
              </a:rPr>
              <a:t>. [</a:t>
            </a:r>
            <a:r>
              <a:rPr lang="pt-BR" b="0" i="1" dirty="0">
                <a:solidFill>
                  <a:srgbClr val="000000"/>
                </a:solidFill>
                <a:effectLst/>
                <a:latin typeface="Ubuntu" panose="020B0504030602030204" pitchFamily="34" charset="0"/>
              </a:rPr>
              <a:t>S. l.</a:t>
            </a:r>
            <a:r>
              <a:rPr lang="pt-BR" b="0" i="0" dirty="0">
                <a:solidFill>
                  <a:srgbClr val="000000"/>
                </a:solidFill>
                <a:effectLst/>
                <a:latin typeface="Ubuntu" panose="020B0504030602030204" pitchFamily="34" charset="0"/>
              </a:rPr>
              <a:t>], 1 mar. 2018. Disponível em: http://bugman123.com/</a:t>
            </a:r>
            <a:r>
              <a:rPr lang="pt-BR" b="0" i="0" dirty="0" err="1">
                <a:solidFill>
                  <a:srgbClr val="000000"/>
                </a:solidFill>
                <a:effectLst/>
                <a:latin typeface="Ubuntu" panose="020B0504030602030204" pitchFamily="34" charset="0"/>
              </a:rPr>
              <a:t>Hyperbolic</a:t>
            </a:r>
            <a:r>
              <a:rPr lang="pt-BR" b="0" i="0" dirty="0">
                <a:solidFill>
                  <a:srgbClr val="000000"/>
                </a:solidFill>
                <a:effectLst/>
                <a:latin typeface="Ubuntu" panose="020B0504030602030204" pitchFamily="34" charset="0"/>
              </a:rPr>
              <a:t>/index.html. Acesso em: 12 jun. 2023.</a:t>
            </a:r>
          </a:p>
          <a:p>
            <a:pPr marL="114300" indent="0">
              <a:buNone/>
            </a:pPr>
            <a:endParaRPr lang="pt-BR" dirty="0"/>
          </a:p>
          <a:p>
            <a:pPr marL="114300" indent="0">
              <a:buNone/>
            </a:pPr>
            <a:r>
              <a:rPr lang="pt-BR" b="0" i="0" dirty="0">
                <a:solidFill>
                  <a:srgbClr val="000000"/>
                </a:solidFill>
                <a:effectLst/>
                <a:latin typeface="Ubuntu" panose="020B0504030602030204" pitchFamily="34" charset="0"/>
              </a:rPr>
              <a:t>INTERACTIVE </a:t>
            </a:r>
            <a:r>
              <a:rPr lang="pt-BR" b="0" i="0" dirty="0" err="1">
                <a:solidFill>
                  <a:srgbClr val="000000"/>
                </a:solidFill>
                <a:effectLst/>
                <a:latin typeface="Ubuntu" panose="020B0504030602030204" pitchFamily="34" charset="0"/>
              </a:rPr>
              <a:t>Hyperbolic</a:t>
            </a:r>
            <a:r>
              <a:rPr lang="pt-BR" b="0" i="0" dirty="0">
                <a:solidFill>
                  <a:srgbClr val="000000"/>
                </a:solidFill>
                <a:effectLst/>
                <a:latin typeface="Ubuntu" panose="020B0504030602030204" pitchFamily="34" charset="0"/>
              </a:rPr>
              <a:t> </a:t>
            </a:r>
            <a:r>
              <a:rPr lang="pt-BR" b="0" i="0" dirty="0" err="1">
                <a:solidFill>
                  <a:srgbClr val="000000"/>
                </a:solidFill>
                <a:effectLst/>
                <a:latin typeface="Ubuntu" panose="020B0504030602030204" pitchFamily="34" charset="0"/>
              </a:rPr>
              <a:t>Tiling</a:t>
            </a:r>
            <a:r>
              <a:rPr lang="pt-BR" b="0" i="0" dirty="0">
                <a:solidFill>
                  <a:srgbClr val="000000"/>
                </a:solidFill>
                <a:effectLst/>
                <a:latin typeface="Ubuntu" panose="020B0504030602030204" pitchFamily="34" charset="0"/>
              </a:rPr>
              <a:t> in </a:t>
            </a:r>
            <a:r>
              <a:rPr lang="pt-BR" b="0" i="0" dirty="0" err="1">
                <a:solidFill>
                  <a:srgbClr val="000000"/>
                </a:solidFill>
                <a:effectLst/>
                <a:latin typeface="Ubuntu" panose="020B0504030602030204" pitchFamily="34" charset="0"/>
              </a:rPr>
              <a:t>the</a:t>
            </a:r>
            <a:r>
              <a:rPr lang="pt-BR" b="0" i="0" dirty="0">
                <a:solidFill>
                  <a:srgbClr val="000000"/>
                </a:solidFill>
                <a:effectLst/>
                <a:latin typeface="Ubuntu" panose="020B0504030602030204" pitchFamily="34" charset="0"/>
              </a:rPr>
              <a:t> Poincaré Disc. [</a:t>
            </a:r>
            <a:r>
              <a:rPr lang="pt-BR" b="0" i="1" dirty="0">
                <a:solidFill>
                  <a:srgbClr val="000000"/>
                </a:solidFill>
                <a:effectLst/>
                <a:latin typeface="Ubuntu" panose="020B0504030602030204" pitchFamily="34" charset="0"/>
              </a:rPr>
              <a:t>S. l.</a:t>
            </a:r>
            <a:r>
              <a:rPr lang="pt-BR" b="0" i="0" dirty="0">
                <a:solidFill>
                  <a:srgbClr val="000000"/>
                </a:solidFill>
                <a:effectLst/>
                <a:latin typeface="Ubuntu" panose="020B0504030602030204" pitchFamily="34" charset="0"/>
              </a:rPr>
              <a:t>], 1 maio 2018. Disponível em: http://www.malinc.se/</a:t>
            </a:r>
            <a:r>
              <a:rPr lang="pt-BR" b="0" i="0" dirty="0" err="1">
                <a:solidFill>
                  <a:srgbClr val="000000"/>
                </a:solidFill>
                <a:effectLst/>
                <a:latin typeface="Ubuntu" panose="020B0504030602030204" pitchFamily="34" charset="0"/>
              </a:rPr>
              <a:t>noneuclidean</a:t>
            </a:r>
            <a:r>
              <a:rPr lang="pt-BR" b="0" i="0" dirty="0">
                <a:solidFill>
                  <a:srgbClr val="000000"/>
                </a:solidFill>
                <a:effectLst/>
                <a:latin typeface="Ubuntu" panose="020B0504030602030204" pitchFamily="34" charset="0"/>
              </a:rPr>
              <a:t>/</a:t>
            </a:r>
            <a:r>
              <a:rPr lang="pt-BR" b="0" i="0" dirty="0" err="1">
                <a:solidFill>
                  <a:srgbClr val="000000"/>
                </a:solidFill>
                <a:effectLst/>
                <a:latin typeface="Ubuntu" panose="020B0504030602030204" pitchFamily="34" charset="0"/>
              </a:rPr>
              <a:t>en</a:t>
            </a:r>
            <a:r>
              <a:rPr lang="pt-BR" b="0" i="0" dirty="0">
                <a:solidFill>
                  <a:srgbClr val="000000"/>
                </a:solidFill>
                <a:effectLst/>
                <a:latin typeface="Ubuntu" panose="020B0504030602030204" pitchFamily="34" charset="0"/>
              </a:rPr>
              <a:t>/</a:t>
            </a:r>
            <a:r>
              <a:rPr lang="pt-BR" b="0" i="0" dirty="0" err="1">
                <a:solidFill>
                  <a:srgbClr val="000000"/>
                </a:solidFill>
                <a:effectLst/>
                <a:latin typeface="Ubuntu" panose="020B0504030602030204" pitchFamily="34" charset="0"/>
              </a:rPr>
              <a:t>poincaretiling.php</a:t>
            </a:r>
            <a:r>
              <a:rPr lang="pt-BR" b="0" i="0" dirty="0">
                <a:solidFill>
                  <a:srgbClr val="000000"/>
                </a:solidFill>
                <a:effectLst/>
                <a:latin typeface="Ubuntu" panose="020B0504030602030204" pitchFamily="34" charset="0"/>
              </a:rPr>
              <a:t>. Acesso em: 12 jun. 2023</a:t>
            </a:r>
          </a:p>
          <a:p>
            <a:pPr marL="114300" indent="0">
              <a:buNone/>
            </a:pPr>
            <a:endParaRPr lang="pt-BR" b="0" i="0" dirty="0">
              <a:solidFill>
                <a:srgbClr val="000000"/>
              </a:solidFill>
              <a:effectLst/>
              <a:latin typeface="Ubuntu" panose="020B0504030602030204" pitchFamily="34" charset="0"/>
            </a:endParaRPr>
          </a:p>
          <a:p>
            <a:pPr marL="114300" indent="0">
              <a:buNone/>
            </a:pPr>
            <a:r>
              <a:rPr lang="pt-BR" b="0" i="0" dirty="0">
                <a:solidFill>
                  <a:schemeClr val="bg1"/>
                </a:solidFill>
                <a:effectLst/>
                <a:latin typeface="Arial" panose="020B0604020202020204" pitchFamily="34" charset="0"/>
              </a:rPr>
              <a:t>MACHADO, MIRTES TAMY GOMES. Parábolas–as curvas preciosas. </a:t>
            </a:r>
            <a:r>
              <a:rPr lang="pt-BR" b="1" i="0" dirty="0">
                <a:solidFill>
                  <a:schemeClr val="bg1"/>
                </a:solidFill>
                <a:effectLst/>
                <a:latin typeface="Arial" panose="020B0604020202020204" pitchFamily="34" charset="0"/>
              </a:rPr>
              <a:t>Londrina: Universidade Estadual de</a:t>
            </a:r>
            <a:r>
              <a:rPr lang="pt-BR" b="0" i="0" dirty="0">
                <a:solidFill>
                  <a:schemeClr val="bg1"/>
                </a:solidFill>
                <a:effectLst/>
                <a:latin typeface="Arial" panose="020B0604020202020204" pitchFamily="34" charset="0"/>
              </a:rPr>
              <a:t>.</a:t>
            </a:r>
          </a:p>
          <a:p>
            <a:pPr marL="114300" indent="0">
              <a:buNone/>
            </a:pPr>
            <a:endParaRPr lang="pt-BR" dirty="0">
              <a:solidFill>
                <a:srgbClr val="000000"/>
              </a:solidFill>
              <a:latin typeface="Ubuntu" panose="020B0504030602030204" pitchFamily="34" charset="0"/>
            </a:endParaRPr>
          </a:p>
          <a:p>
            <a:pPr marL="114300" indent="0">
              <a:buNone/>
            </a:pPr>
            <a:r>
              <a:rPr lang="pt-BR" b="0" i="0" dirty="0">
                <a:solidFill>
                  <a:srgbClr val="000000"/>
                </a:solidFill>
                <a:effectLst/>
                <a:latin typeface="Ubuntu" panose="020B0504030602030204" pitchFamily="34" charset="0"/>
              </a:rPr>
              <a:t>MAKE </a:t>
            </a:r>
            <a:r>
              <a:rPr lang="pt-BR" b="0" i="0" dirty="0" err="1">
                <a:solidFill>
                  <a:srgbClr val="000000"/>
                </a:solidFill>
                <a:effectLst/>
                <a:latin typeface="Ubuntu" panose="020B0504030602030204" pitchFamily="34" charset="0"/>
              </a:rPr>
              <a:t>Hyperbolic</a:t>
            </a:r>
            <a:r>
              <a:rPr lang="pt-BR" b="0" i="0" dirty="0">
                <a:solidFill>
                  <a:srgbClr val="000000"/>
                </a:solidFill>
                <a:effectLst/>
                <a:latin typeface="Ubuntu" panose="020B0504030602030204" pitchFamily="34" charset="0"/>
              </a:rPr>
              <a:t> </a:t>
            </a:r>
            <a:r>
              <a:rPr lang="pt-BR" b="0" i="0" dirty="0" err="1">
                <a:solidFill>
                  <a:srgbClr val="000000"/>
                </a:solidFill>
                <a:effectLst/>
                <a:latin typeface="Ubuntu" panose="020B0504030602030204" pitchFamily="34" charset="0"/>
              </a:rPr>
              <a:t>Tilings</a:t>
            </a:r>
            <a:r>
              <a:rPr lang="pt-BR" b="0" i="0" dirty="0">
                <a:solidFill>
                  <a:srgbClr val="000000"/>
                </a:solidFill>
                <a:effectLst/>
                <a:latin typeface="Ubuntu" panose="020B0504030602030204" pitchFamily="34" charset="0"/>
              </a:rPr>
              <a:t> </a:t>
            </a:r>
            <a:r>
              <a:rPr lang="pt-BR" b="0" i="0" dirty="0" err="1">
                <a:solidFill>
                  <a:srgbClr val="000000"/>
                </a:solidFill>
                <a:effectLst/>
                <a:latin typeface="Ubuntu" panose="020B0504030602030204" pitchFamily="34" charset="0"/>
              </a:rPr>
              <a:t>of</a:t>
            </a:r>
            <a:r>
              <a:rPr lang="pt-BR" b="0" i="0" dirty="0">
                <a:solidFill>
                  <a:srgbClr val="000000"/>
                </a:solidFill>
                <a:effectLst/>
                <a:latin typeface="Ubuntu" panose="020B0504030602030204" pitchFamily="34" charset="0"/>
              </a:rPr>
              <a:t> Images. [</a:t>
            </a:r>
            <a:r>
              <a:rPr lang="pt-BR" b="0" i="1" dirty="0">
                <a:solidFill>
                  <a:srgbClr val="000000"/>
                </a:solidFill>
                <a:effectLst/>
                <a:latin typeface="Ubuntu" panose="020B0504030602030204" pitchFamily="34" charset="0"/>
              </a:rPr>
              <a:t>S. l.</a:t>
            </a:r>
            <a:r>
              <a:rPr lang="pt-BR" b="0" i="0" dirty="0">
                <a:solidFill>
                  <a:srgbClr val="000000"/>
                </a:solidFill>
                <a:effectLst/>
                <a:latin typeface="Ubuntu" panose="020B0504030602030204" pitchFamily="34" charset="0"/>
              </a:rPr>
              <a:t>], 19 abr. 2015. Disponível em: http://www.malinc.se/m/</a:t>
            </a:r>
            <a:r>
              <a:rPr lang="pt-BR" b="0" i="0" dirty="0" err="1">
                <a:solidFill>
                  <a:srgbClr val="000000"/>
                </a:solidFill>
                <a:effectLst/>
                <a:latin typeface="Ubuntu" panose="020B0504030602030204" pitchFamily="34" charset="0"/>
              </a:rPr>
              <a:t>ImageTiling.php</a:t>
            </a:r>
            <a:r>
              <a:rPr lang="pt-BR" b="0" i="0" dirty="0">
                <a:solidFill>
                  <a:srgbClr val="000000"/>
                </a:solidFill>
                <a:effectLst/>
                <a:latin typeface="Ubuntu" panose="020B0504030602030204" pitchFamily="34" charset="0"/>
              </a:rPr>
              <a:t>. Acesso em: 12 jun. 2023.</a:t>
            </a:r>
          </a:p>
          <a:p>
            <a:pPr marL="114300" indent="0">
              <a:buNone/>
            </a:pPr>
            <a:endParaRPr lang="pt-BR" b="0" i="0" dirty="0">
              <a:solidFill>
                <a:srgbClr val="000000"/>
              </a:solidFill>
              <a:effectLst/>
              <a:latin typeface="Ubuntu" panose="020B0504030602030204" pitchFamily="34" charset="0"/>
            </a:endParaRPr>
          </a:p>
          <a:p>
            <a:pPr marL="114300" indent="0">
              <a:buNone/>
            </a:pPr>
            <a:endParaRPr lang="pt-BR" dirty="0"/>
          </a:p>
        </p:txBody>
      </p:sp>
    </p:spTree>
    <p:extLst>
      <p:ext uri="{BB962C8B-B14F-4D97-AF65-F5344CB8AC3E}">
        <p14:creationId xmlns:p14="http://schemas.microsoft.com/office/powerpoint/2010/main" val="6745223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Texto 2">
            <a:extLst>
              <a:ext uri="{FF2B5EF4-FFF2-40B4-BE49-F238E27FC236}">
                <a16:creationId xmlns:a16="http://schemas.microsoft.com/office/drawing/2014/main" id="{BA949155-E7DA-0F20-7D66-B9F0593BF4FD}"/>
              </a:ext>
            </a:extLst>
          </p:cNvPr>
          <p:cNvSpPr>
            <a:spLocks noGrp="1"/>
          </p:cNvSpPr>
          <p:nvPr>
            <p:ph type="body" idx="1"/>
          </p:nvPr>
        </p:nvSpPr>
        <p:spPr>
          <a:xfrm>
            <a:off x="311700" y="361507"/>
            <a:ext cx="8520600" cy="4465674"/>
          </a:xfrm>
        </p:spPr>
        <p:txBody>
          <a:bodyPr>
            <a:normAutofit lnSpcReduction="10000"/>
          </a:bodyPr>
          <a:lstStyle/>
          <a:p>
            <a:pPr marL="114300" indent="0">
              <a:buNone/>
            </a:pPr>
            <a:r>
              <a:rPr lang="pt-BR" b="0" i="0" dirty="0">
                <a:solidFill>
                  <a:srgbClr val="000000"/>
                </a:solidFill>
                <a:effectLst/>
                <a:latin typeface="Ubuntu" panose="020B0504030602030204" pitchFamily="34" charset="0"/>
              </a:rPr>
              <a:t>MICHEL PEREIRA, Tânia. </a:t>
            </a:r>
            <a:r>
              <a:rPr lang="pt-BR" b="1" i="0" dirty="0">
                <a:solidFill>
                  <a:srgbClr val="000000"/>
                </a:solidFill>
                <a:effectLst/>
                <a:latin typeface="Ubuntu" panose="020B0504030602030204" pitchFamily="34" charset="0"/>
              </a:rPr>
              <a:t>Gráficos, domínio e imagem de funções hiperbólicas</a:t>
            </a:r>
            <a:r>
              <a:rPr lang="pt-BR" b="0" i="0" dirty="0">
                <a:solidFill>
                  <a:srgbClr val="000000"/>
                </a:solidFill>
                <a:effectLst/>
                <a:latin typeface="Ubuntu" panose="020B0504030602030204" pitchFamily="34" charset="0"/>
              </a:rPr>
              <a:t>. [</a:t>
            </a:r>
            <a:r>
              <a:rPr lang="pt-BR" b="0" i="1" dirty="0">
                <a:solidFill>
                  <a:srgbClr val="000000"/>
                </a:solidFill>
                <a:effectLst/>
                <a:latin typeface="Ubuntu" panose="020B0504030602030204" pitchFamily="34" charset="0"/>
              </a:rPr>
              <a:t>S. l.</a:t>
            </a:r>
            <a:r>
              <a:rPr lang="pt-BR" b="0" i="0" dirty="0">
                <a:solidFill>
                  <a:srgbClr val="000000"/>
                </a:solidFill>
                <a:effectLst/>
                <a:latin typeface="Ubuntu" panose="020B0504030602030204" pitchFamily="34" charset="0"/>
              </a:rPr>
              <a:t>], 12 jun. 2023. Disponível em: https://www.geogebra.org/m/</a:t>
            </a:r>
            <a:r>
              <a:rPr lang="pt-BR" b="0" i="0" dirty="0" err="1">
                <a:solidFill>
                  <a:srgbClr val="000000"/>
                </a:solidFill>
                <a:effectLst/>
                <a:latin typeface="Ubuntu" panose="020B0504030602030204" pitchFamily="34" charset="0"/>
              </a:rPr>
              <a:t>ujvfswxh</a:t>
            </a:r>
            <a:r>
              <a:rPr lang="pt-BR" b="0" i="0" dirty="0">
                <a:solidFill>
                  <a:srgbClr val="000000"/>
                </a:solidFill>
                <a:effectLst/>
                <a:latin typeface="Ubuntu" panose="020B0504030602030204" pitchFamily="34" charset="0"/>
              </a:rPr>
              <a:t>. Acesso em: 12 jun. 2023.</a:t>
            </a:r>
          </a:p>
          <a:p>
            <a:pPr marL="114300" indent="0">
              <a:buNone/>
            </a:pPr>
            <a:endParaRPr lang="pt-BR" b="0" i="0" dirty="0">
              <a:solidFill>
                <a:srgbClr val="222222"/>
              </a:solidFill>
              <a:effectLst/>
              <a:latin typeface="Arial" panose="020B0604020202020204" pitchFamily="34" charset="0"/>
            </a:endParaRPr>
          </a:p>
          <a:p>
            <a:pPr marL="114300" indent="0">
              <a:buNone/>
            </a:pPr>
            <a:r>
              <a:rPr lang="pt-BR" b="0" i="0" dirty="0">
                <a:solidFill>
                  <a:srgbClr val="000000"/>
                </a:solidFill>
                <a:effectLst/>
                <a:latin typeface="Ubuntu" panose="020B0504030602030204" pitchFamily="34" charset="0"/>
              </a:rPr>
              <a:t>MICHEL PEREIRA, Tânia. </a:t>
            </a:r>
            <a:r>
              <a:rPr lang="pt-BR" b="1" i="0" dirty="0">
                <a:solidFill>
                  <a:srgbClr val="000000"/>
                </a:solidFill>
                <a:effectLst/>
                <a:latin typeface="Ubuntu" panose="020B0504030602030204" pitchFamily="34" charset="0"/>
              </a:rPr>
              <a:t>Seno, cosseno e tangente hiperbólicos na hipérbole unitária</a:t>
            </a:r>
            <a:r>
              <a:rPr lang="pt-BR" b="0" i="0" dirty="0">
                <a:solidFill>
                  <a:srgbClr val="000000"/>
                </a:solidFill>
                <a:effectLst/>
                <a:latin typeface="Ubuntu" panose="020B0504030602030204" pitchFamily="34" charset="0"/>
              </a:rPr>
              <a:t>. [</a:t>
            </a:r>
            <a:r>
              <a:rPr lang="pt-BR" b="0" i="1" dirty="0">
                <a:solidFill>
                  <a:srgbClr val="000000"/>
                </a:solidFill>
                <a:effectLst/>
                <a:latin typeface="Ubuntu" panose="020B0504030602030204" pitchFamily="34" charset="0"/>
              </a:rPr>
              <a:t>S. l.</a:t>
            </a:r>
            <a:r>
              <a:rPr lang="pt-BR" b="0" i="0" dirty="0">
                <a:solidFill>
                  <a:srgbClr val="000000"/>
                </a:solidFill>
                <a:effectLst/>
                <a:latin typeface="Ubuntu" panose="020B0504030602030204" pitchFamily="34" charset="0"/>
              </a:rPr>
              <a:t>], 12 jun. 2023. Disponível em: https://www.geogebra.org/m/rzyfr2ue. Acesso em: 12 jun. 2023.</a:t>
            </a:r>
          </a:p>
          <a:p>
            <a:pPr marL="114300" indent="0">
              <a:buNone/>
            </a:pPr>
            <a:endParaRPr lang="pt-BR" dirty="0">
              <a:solidFill>
                <a:srgbClr val="000000"/>
              </a:solidFill>
              <a:latin typeface="Ubuntu" panose="020B0504030602030204" pitchFamily="34" charset="0"/>
            </a:endParaRPr>
          </a:p>
          <a:p>
            <a:pPr marL="114300" indent="0">
              <a:buNone/>
            </a:pPr>
            <a:r>
              <a:rPr lang="pt-BR" b="0" i="0" dirty="0">
                <a:solidFill>
                  <a:srgbClr val="000000"/>
                </a:solidFill>
                <a:effectLst/>
                <a:latin typeface="Ubuntu" panose="020B0504030602030204" pitchFamily="34" charset="0"/>
              </a:rPr>
              <a:t>NOLLA, Ramon. </a:t>
            </a:r>
            <a:r>
              <a:rPr lang="pt-BR" b="1" i="0" dirty="0">
                <a:solidFill>
                  <a:srgbClr val="000000"/>
                </a:solidFill>
                <a:effectLst/>
                <a:latin typeface="Ubuntu" panose="020B0504030602030204" pitchFamily="34" charset="0"/>
              </a:rPr>
              <a:t>Teorema de </a:t>
            </a:r>
            <a:r>
              <a:rPr lang="pt-BR" b="1" i="0" dirty="0" err="1">
                <a:solidFill>
                  <a:srgbClr val="000000"/>
                </a:solidFill>
                <a:effectLst/>
                <a:latin typeface="Ubuntu" panose="020B0504030602030204" pitchFamily="34" charset="0"/>
              </a:rPr>
              <a:t>Pitàgores</a:t>
            </a:r>
            <a:r>
              <a:rPr lang="pt-BR" b="1" i="0" dirty="0">
                <a:solidFill>
                  <a:srgbClr val="000000"/>
                </a:solidFill>
                <a:effectLst/>
                <a:latin typeface="Ubuntu" panose="020B0504030602030204" pitchFamily="34" charset="0"/>
              </a:rPr>
              <a:t>. '</a:t>
            </a:r>
            <a:r>
              <a:rPr lang="pt-BR" b="1" i="0" dirty="0" err="1">
                <a:solidFill>
                  <a:srgbClr val="000000"/>
                </a:solidFill>
                <a:effectLst/>
                <a:latin typeface="Ubuntu" panose="020B0504030602030204" pitchFamily="34" charset="0"/>
              </a:rPr>
              <a:t>Elements</a:t>
            </a:r>
            <a:r>
              <a:rPr lang="pt-BR" b="1" i="0" dirty="0">
                <a:solidFill>
                  <a:srgbClr val="000000"/>
                </a:solidFill>
                <a:effectLst/>
                <a:latin typeface="Ubuntu" panose="020B0504030602030204" pitchFamily="34" charset="0"/>
              </a:rPr>
              <a:t>' d'Euclides, I.47</a:t>
            </a:r>
            <a:r>
              <a:rPr lang="pt-BR" b="0" i="0" dirty="0">
                <a:solidFill>
                  <a:srgbClr val="000000"/>
                </a:solidFill>
                <a:effectLst/>
                <a:latin typeface="Ubuntu" panose="020B0504030602030204" pitchFamily="34" charset="0"/>
              </a:rPr>
              <a:t>. [</a:t>
            </a:r>
            <a:r>
              <a:rPr lang="pt-BR" b="0" i="1" dirty="0">
                <a:solidFill>
                  <a:srgbClr val="000000"/>
                </a:solidFill>
                <a:effectLst/>
                <a:latin typeface="Ubuntu" panose="020B0504030602030204" pitchFamily="34" charset="0"/>
              </a:rPr>
              <a:t>S. l.</a:t>
            </a:r>
            <a:r>
              <a:rPr lang="pt-BR" b="0" i="0" dirty="0">
                <a:solidFill>
                  <a:srgbClr val="000000"/>
                </a:solidFill>
                <a:effectLst/>
                <a:latin typeface="Ubuntu" panose="020B0504030602030204" pitchFamily="34" charset="0"/>
              </a:rPr>
              <a:t>], 25 maio 2018. Disponível em: https://www.geogebra.org/m/Y3HXzebV. Acesso em: 12 jun. 2023.</a:t>
            </a:r>
          </a:p>
          <a:p>
            <a:pPr marL="114300" indent="0">
              <a:buNone/>
            </a:pPr>
            <a:r>
              <a:rPr lang="pt-BR" b="0" i="0" dirty="0">
                <a:solidFill>
                  <a:srgbClr val="000000"/>
                </a:solidFill>
                <a:effectLst/>
                <a:latin typeface="Ubuntu" panose="020B0504030602030204" pitchFamily="34" charset="0"/>
              </a:rPr>
              <a:t>TEOREMA de Pitágoras. [</a:t>
            </a:r>
            <a:r>
              <a:rPr lang="pt-BR" b="0" i="1" dirty="0">
                <a:solidFill>
                  <a:srgbClr val="000000"/>
                </a:solidFill>
                <a:effectLst/>
                <a:latin typeface="Ubuntu" panose="020B0504030602030204" pitchFamily="34" charset="0"/>
              </a:rPr>
              <a:t>S. l.</a:t>
            </a:r>
            <a:r>
              <a:rPr lang="pt-BR" b="0" i="0" dirty="0">
                <a:solidFill>
                  <a:srgbClr val="000000"/>
                </a:solidFill>
                <a:effectLst/>
                <a:latin typeface="Ubuntu" panose="020B0504030602030204" pitchFamily="34" charset="0"/>
              </a:rPr>
              <a:t>], 5 jan. 2021. Disponível em:</a:t>
            </a:r>
          </a:p>
          <a:p>
            <a:pPr marL="114300" indent="0">
              <a:buNone/>
            </a:pPr>
            <a:endParaRPr lang="pt-BR" dirty="0">
              <a:solidFill>
                <a:srgbClr val="000000"/>
              </a:solidFill>
              <a:latin typeface="Ubuntu" panose="020B0504030602030204" pitchFamily="34" charset="0"/>
            </a:endParaRPr>
          </a:p>
          <a:p>
            <a:pPr marL="114300" indent="0">
              <a:buNone/>
            </a:pPr>
            <a:r>
              <a:rPr lang="pt-BR" b="0" i="0" dirty="0">
                <a:solidFill>
                  <a:schemeClr val="bg1"/>
                </a:solidFill>
                <a:effectLst/>
                <a:latin typeface="Arial" panose="020B0604020202020204" pitchFamily="34" charset="0"/>
              </a:rPr>
              <a:t>PEREZ, Carlos Martinez. Fundamentos de geometria hiperbólica. 2015.</a:t>
            </a:r>
          </a:p>
          <a:p>
            <a:pPr marL="114300" indent="0">
              <a:buNone/>
            </a:pPr>
            <a:endParaRPr lang="pt-BR" dirty="0">
              <a:solidFill>
                <a:schemeClr val="bg1"/>
              </a:solidFill>
            </a:endParaRPr>
          </a:p>
          <a:p>
            <a:pPr marL="114300" indent="0">
              <a:buNone/>
            </a:pPr>
            <a:r>
              <a:rPr lang="pt-BR" b="0" i="0" dirty="0">
                <a:solidFill>
                  <a:srgbClr val="000000"/>
                </a:solidFill>
                <a:effectLst/>
                <a:latin typeface="Ubuntu" panose="020B0504030602030204" pitchFamily="34" charset="0"/>
              </a:rPr>
              <a:t>SILVA, Ernesto. </a:t>
            </a:r>
            <a:r>
              <a:rPr lang="pt-BR" b="1" i="0" dirty="0" err="1">
                <a:solidFill>
                  <a:srgbClr val="000000"/>
                </a:solidFill>
                <a:effectLst/>
                <a:latin typeface="Ubuntu" panose="020B0504030602030204" pitchFamily="34" charset="0"/>
              </a:rPr>
              <a:t>Triángulo</a:t>
            </a:r>
            <a:r>
              <a:rPr lang="pt-BR" b="1" i="0" dirty="0">
                <a:solidFill>
                  <a:srgbClr val="000000"/>
                </a:solidFill>
                <a:effectLst/>
                <a:latin typeface="Ubuntu" panose="020B0504030602030204" pitchFamily="34" charset="0"/>
              </a:rPr>
              <a:t> equilátero hiperbólico</a:t>
            </a:r>
            <a:r>
              <a:rPr lang="pt-BR" b="0" i="0" dirty="0">
                <a:solidFill>
                  <a:srgbClr val="000000"/>
                </a:solidFill>
                <a:effectLst/>
                <a:latin typeface="Ubuntu" panose="020B0504030602030204" pitchFamily="34" charset="0"/>
              </a:rPr>
              <a:t>. [</a:t>
            </a:r>
            <a:r>
              <a:rPr lang="pt-BR" b="0" i="1" dirty="0">
                <a:solidFill>
                  <a:srgbClr val="000000"/>
                </a:solidFill>
                <a:effectLst/>
                <a:latin typeface="Ubuntu" panose="020B0504030602030204" pitchFamily="34" charset="0"/>
              </a:rPr>
              <a:t>S. l.</a:t>
            </a:r>
            <a:r>
              <a:rPr lang="pt-BR" b="0" i="0" dirty="0">
                <a:solidFill>
                  <a:srgbClr val="000000"/>
                </a:solidFill>
                <a:effectLst/>
                <a:latin typeface="Ubuntu" panose="020B0504030602030204" pitchFamily="34" charset="0"/>
              </a:rPr>
              <a:t>], 12 mar. 2018. Disponível em: https://www.geogebra.org/m/CzZmFg6N. Acesso em: 12 jun. 2023.</a:t>
            </a:r>
          </a:p>
          <a:p>
            <a:pPr marL="114300" indent="0">
              <a:buNone/>
            </a:pPr>
            <a:endParaRPr lang="pt-BR" dirty="0">
              <a:solidFill>
                <a:srgbClr val="000000"/>
              </a:solidFill>
              <a:latin typeface="Ubuntu" panose="020B0504030602030204" pitchFamily="34" charset="0"/>
            </a:endParaRPr>
          </a:p>
          <a:p>
            <a:pPr marL="114300" indent="0">
              <a:buNone/>
            </a:pPr>
            <a:r>
              <a:rPr lang="pt-BR" b="0" i="0" dirty="0">
                <a:solidFill>
                  <a:srgbClr val="000000"/>
                </a:solidFill>
                <a:effectLst/>
                <a:latin typeface="Ubuntu" panose="020B0504030602030204" pitchFamily="34" charset="0"/>
              </a:rPr>
              <a:t>STEEVE TELLO CUJI, Kevin. </a:t>
            </a:r>
            <a:r>
              <a:rPr lang="pt-BR" b="1" i="0" dirty="0">
                <a:solidFill>
                  <a:srgbClr val="000000"/>
                </a:solidFill>
                <a:effectLst/>
                <a:latin typeface="Ubuntu" panose="020B0504030602030204" pitchFamily="34" charset="0"/>
              </a:rPr>
              <a:t>Funciones</a:t>
            </a:r>
            <a:r>
              <a:rPr lang="pt-BR" b="0" i="0" dirty="0">
                <a:solidFill>
                  <a:srgbClr val="000000"/>
                </a:solidFill>
                <a:effectLst/>
                <a:latin typeface="Ubuntu" panose="020B0504030602030204" pitchFamily="34" charset="0"/>
              </a:rPr>
              <a:t>. [</a:t>
            </a:r>
            <a:r>
              <a:rPr lang="pt-BR" b="0" i="1" dirty="0">
                <a:solidFill>
                  <a:srgbClr val="000000"/>
                </a:solidFill>
                <a:effectLst/>
                <a:latin typeface="Ubuntu" panose="020B0504030602030204" pitchFamily="34" charset="0"/>
              </a:rPr>
              <a:t>S. l.</a:t>
            </a:r>
            <a:r>
              <a:rPr lang="pt-BR" b="0" i="0" dirty="0">
                <a:solidFill>
                  <a:srgbClr val="000000"/>
                </a:solidFill>
                <a:effectLst/>
                <a:latin typeface="Ubuntu" panose="020B0504030602030204" pitchFamily="34" charset="0"/>
              </a:rPr>
              <a:t>], 12 jun. 2023. Disponível em: https://www.geogebr</a:t>
            </a:r>
          </a:p>
          <a:p>
            <a:pPr marL="114300" indent="0">
              <a:buNone/>
            </a:pPr>
            <a:r>
              <a:rPr lang="pt-BR" b="0" i="0" dirty="0">
                <a:solidFill>
                  <a:srgbClr val="000000"/>
                </a:solidFill>
                <a:effectLst/>
                <a:latin typeface="Ubuntu" panose="020B0504030602030204" pitchFamily="34" charset="0"/>
              </a:rPr>
              <a:t>a.org/m/Zk2H67ZJ. Acesso em: 12 jun. 2023.</a:t>
            </a:r>
          </a:p>
          <a:p>
            <a:pPr marL="114300" indent="0">
              <a:buNone/>
            </a:pPr>
            <a:endParaRPr lang="pt-BR" b="0" i="0" dirty="0">
              <a:solidFill>
                <a:srgbClr val="000000"/>
              </a:solidFill>
              <a:effectLst/>
              <a:latin typeface="Ubuntu" panose="020B0504030602030204" pitchFamily="34" charset="0"/>
            </a:endParaRPr>
          </a:p>
          <a:p>
            <a:pPr marL="114300" indent="0">
              <a:buNone/>
            </a:pPr>
            <a:r>
              <a:rPr lang="pt-BR" b="0" i="0" dirty="0">
                <a:solidFill>
                  <a:srgbClr val="000000"/>
                </a:solidFill>
                <a:effectLst/>
                <a:latin typeface="Ubuntu" panose="020B0504030602030204" pitchFamily="34" charset="0"/>
              </a:rPr>
              <a:t>https://www.geogebra.org/m/Qf9fsueW#material/DFNpeF6U. Acesso em: 12 jun. 2023</a:t>
            </a:r>
            <a:endParaRPr lang="pt-BR" dirty="0">
              <a:solidFill>
                <a:srgbClr val="000000"/>
              </a:solidFill>
              <a:latin typeface="Ubuntu" panose="020B0504030602030204" pitchFamily="34" charset="0"/>
            </a:endParaRPr>
          </a:p>
          <a:p>
            <a:pPr marL="114300" indent="0">
              <a:buNone/>
            </a:pPr>
            <a:endParaRPr lang="pt-BR" dirty="0"/>
          </a:p>
        </p:txBody>
      </p:sp>
    </p:spTree>
    <p:extLst>
      <p:ext uri="{BB962C8B-B14F-4D97-AF65-F5344CB8AC3E}">
        <p14:creationId xmlns:p14="http://schemas.microsoft.com/office/powerpoint/2010/main" val="6929405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82BB63-D465-23F0-5B88-81060F6A7B7A}"/>
              </a:ext>
            </a:extLst>
          </p:cNvPr>
          <p:cNvSpPr>
            <a:spLocks noGrp="1"/>
          </p:cNvSpPr>
          <p:nvPr>
            <p:ph type="title"/>
          </p:nvPr>
        </p:nvSpPr>
        <p:spPr/>
        <p:txBody>
          <a:bodyPr>
            <a:normAutofit fontScale="90000"/>
          </a:bodyPr>
          <a:lstStyle/>
          <a:p>
            <a:r>
              <a:rPr lang="pt-BR" dirty="0"/>
              <a:t>AO infinito e além</a:t>
            </a:r>
          </a:p>
        </p:txBody>
      </p:sp>
      <p:sp>
        <p:nvSpPr>
          <p:cNvPr id="3" name="Espaço Reservado para Texto 2">
            <a:extLst>
              <a:ext uri="{FF2B5EF4-FFF2-40B4-BE49-F238E27FC236}">
                <a16:creationId xmlns:a16="http://schemas.microsoft.com/office/drawing/2014/main" id="{0977DA44-2FE9-2402-D82B-71B9C0D23284}"/>
              </a:ext>
            </a:extLst>
          </p:cNvPr>
          <p:cNvSpPr>
            <a:spLocks noGrp="1"/>
          </p:cNvSpPr>
          <p:nvPr>
            <p:ph type="body" idx="1"/>
          </p:nvPr>
        </p:nvSpPr>
        <p:spPr/>
        <p:txBody>
          <a:bodyPr/>
          <a:lstStyle/>
          <a:p>
            <a:r>
              <a:rPr lang="pt-BR" dirty="0">
                <a:hlinkClick r:id="rId2"/>
              </a:rPr>
              <a:t>https://www.youtube.com/watch?v=WiX2amY7G-I</a:t>
            </a:r>
            <a:br>
              <a:rPr lang="pt-BR" dirty="0"/>
            </a:br>
            <a:r>
              <a:rPr lang="pt-BR" dirty="0">
                <a:hlinkClick r:id="rId3"/>
              </a:rPr>
              <a:t>https://www.youtube.com/watch?v=JlL6ZHChhQE&amp;t=28s</a:t>
            </a:r>
            <a:br>
              <a:rPr lang="pt-BR" dirty="0"/>
            </a:br>
            <a:r>
              <a:rPr lang="pt-BR" dirty="0">
                <a:hlinkClick r:id="rId4"/>
              </a:rPr>
              <a:t>https://www.youtube.com/watch?v=Q_tVu_mr0zw&amp;t=126s</a:t>
            </a:r>
            <a:br>
              <a:rPr lang="pt-BR" dirty="0"/>
            </a:br>
            <a:r>
              <a:rPr lang="pt-BR" dirty="0">
                <a:hlinkClick r:id="rId5"/>
              </a:rPr>
              <a:t>https://members.tripod.com/professor_tom/hyperbolic/index.html</a:t>
            </a:r>
            <a:endParaRPr lang="pt-BR" dirty="0"/>
          </a:p>
          <a:p>
            <a:endParaRPr lang="pt-BR" dirty="0"/>
          </a:p>
        </p:txBody>
      </p:sp>
    </p:spTree>
    <p:extLst>
      <p:ext uri="{BB962C8B-B14F-4D97-AF65-F5344CB8AC3E}">
        <p14:creationId xmlns:p14="http://schemas.microsoft.com/office/powerpoint/2010/main" val="22314019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body" idx="1"/>
          </p:nvPr>
        </p:nvSpPr>
        <p:spPr>
          <a:xfrm>
            <a:off x="311700" y="257950"/>
            <a:ext cx="8520600" cy="3416400"/>
          </a:xfrm>
          <a:prstGeom prst="rect">
            <a:avLst/>
          </a:prstGeom>
        </p:spPr>
        <p:txBody>
          <a:bodyPr spcFirstLastPara="1" wrap="square" lIns="91425" tIns="91425" rIns="91425" bIns="91425" anchor="t" anchorCtr="0">
            <a:normAutofit/>
          </a:bodyPr>
          <a:lstStyle/>
          <a:p>
            <a:pPr marL="0" lvl="0" indent="0" algn="just" rtl="0">
              <a:lnSpc>
                <a:spcPct val="150000"/>
              </a:lnSpc>
              <a:spcBef>
                <a:spcPts val="0"/>
              </a:spcBef>
              <a:spcAft>
                <a:spcPts val="0"/>
              </a:spcAft>
              <a:buClr>
                <a:schemeClr val="dk1"/>
              </a:buClr>
              <a:buSzPts val="1100"/>
              <a:buFont typeface="Arial"/>
              <a:buNone/>
            </a:pPr>
            <a:r>
              <a:rPr lang="pt-BR" b="1" dirty="0">
                <a:solidFill>
                  <a:schemeClr val="dk1"/>
                </a:solidFill>
              </a:rPr>
              <a:t>Postulados</a:t>
            </a:r>
          </a:p>
          <a:p>
            <a:pPr marL="0" lvl="0" indent="0" algn="just" rtl="0">
              <a:lnSpc>
                <a:spcPct val="150000"/>
              </a:lnSpc>
              <a:spcBef>
                <a:spcPts val="0"/>
              </a:spcBef>
              <a:spcAft>
                <a:spcPts val="0"/>
              </a:spcAft>
              <a:buClr>
                <a:schemeClr val="dk1"/>
              </a:buClr>
              <a:buSzPts val="1100"/>
              <a:buFont typeface="Arial"/>
              <a:buNone/>
            </a:pPr>
            <a:r>
              <a:rPr lang="pt-BR" dirty="0">
                <a:solidFill>
                  <a:schemeClr val="dk1"/>
                </a:solidFill>
              </a:rPr>
              <a:t>1.   Traçar uma reta a partir de todo ponto até todo ponto.</a:t>
            </a:r>
            <a:endParaRPr dirty="0">
              <a:solidFill>
                <a:schemeClr val="dk1"/>
              </a:solidFill>
            </a:endParaRPr>
          </a:p>
          <a:p>
            <a:pPr marL="0" lvl="0" indent="0" algn="just" rtl="0">
              <a:lnSpc>
                <a:spcPct val="150000"/>
              </a:lnSpc>
              <a:spcBef>
                <a:spcPts val="1200"/>
              </a:spcBef>
              <a:spcAft>
                <a:spcPts val="0"/>
              </a:spcAft>
              <a:buClr>
                <a:schemeClr val="dk1"/>
              </a:buClr>
              <a:buSzPts val="1100"/>
              <a:buFont typeface="Arial"/>
              <a:buNone/>
            </a:pPr>
            <a:r>
              <a:rPr lang="pt-BR" dirty="0">
                <a:solidFill>
                  <a:schemeClr val="dk1"/>
                </a:solidFill>
              </a:rPr>
              <a:t>4.   Serem iguais entre si todos os ângulos retos.</a:t>
            </a:r>
            <a:endParaRPr dirty="0">
              <a:solidFill>
                <a:schemeClr val="dk1"/>
              </a:solidFill>
            </a:endParaRPr>
          </a:p>
          <a:p>
            <a:pPr marL="0" lvl="0" indent="0" algn="just" rtl="0">
              <a:lnSpc>
                <a:spcPct val="150000"/>
              </a:lnSpc>
              <a:spcBef>
                <a:spcPts val="1200"/>
              </a:spcBef>
              <a:spcAft>
                <a:spcPts val="1200"/>
              </a:spcAft>
              <a:buClr>
                <a:schemeClr val="dk1"/>
              </a:buClr>
              <a:buSzPts val="1100"/>
              <a:buFont typeface="Arial"/>
              <a:buNone/>
            </a:pPr>
            <a:r>
              <a:rPr lang="pt-BR" dirty="0">
                <a:solidFill>
                  <a:schemeClr val="dk1"/>
                </a:solidFill>
              </a:rPr>
              <a:t>5.  Se uma linha reta caindo sobre duas linhas retas faz com que os ângulos internos do mesmo lado sejam menores que dois ângulos retos, as duas linhas retas, se produzidas indefinidamente, se encontram naquela lado em que estão os ângulos menores que os dois ângulos </a:t>
            </a:r>
            <a:endParaRPr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1200"/>
              </a:spcAft>
              <a:buClr>
                <a:schemeClr val="dk1"/>
              </a:buClr>
              <a:buSzPct val="51562"/>
              <a:buFont typeface="Arial"/>
              <a:buNone/>
            </a:pPr>
            <a:r>
              <a:rPr lang="pt-BR" sz="2133" b="1" dirty="0"/>
              <a:t>Proposições I</a:t>
            </a:r>
            <a:endParaRPr sz="3133" b="1" dirty="0"/>
          </a:p>
        </p:txBody>
      </p:sp>
      <p:sp>
        <p:nvSpPr>
          <p:cNvPr id="72" name="Google Shape;72;p16"/>
          <p:cNvSpPr txBox="1">
            <a:spLocks noGrp="1"/>
          </p:cNvSpPr>
          <p:nvPr>
            <p:ph type="body" idx="1"/>
          </p:nvPr>
        </p:nvSpPr>
        <p:spPr>
          <a:xfrm>
            <a:off x="311700" y="1152475"/>
            <a:ext cx="8520600" cy="39072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pt-BR" sz="5704" dirty="0">
                <a:solidFill>
                  <a:schemeClr val="dk1"/>
                </a:solidFill>
              </a:rPr>
              <a:t>I.4 (LAL)</a:t>
            </a:r>
            <a:endParaRPr sz="5704" dirty="0">
              <a:solidFill>
                <a:schemeClr val="dk1"/>
              </a:solidFill>
            </a:endParaRPr>
          </a:p>
          <a:p>
            <a:pPr marL="0" lvl="0" indent="0" algn="just" rtl="0">
              <a:spcBef>
                <a:spcPts val="1200"/>
              </a:spcBef>
              <a:spcAft>
                <a:spcPts val="0"/>
              </a:spcAft>
              <a:buNone/>
            </a:pPr>
            <a:r>
              <a:rPr lang="pt-BR" sz="5704" dirty="0">
                <a:solidFill>
                  <a:schemeClr val="dk1"/>
                </a:solidFill>
              </a:rPr>
              <a:t>	Caso dois triângulos tenham os dois lados iguais aos dois lados, cada um a cada um, e tenham o ângulo contido pelas retas iguais igual ao ângulo, também terão a base igual à base, e o triângulo será igual ao triângulo, e os ângulos restantes serão iguais aos ângulos restantes, cada um a cada um, sob os quais se estendem os lados iguais.</a:t>
            </a:r>
            <a:endParaRPr sz="5704" dirty="0">
              <a:solidFill>
                <a:schemeClr val="dk1"/>
              </a:solidFill>
            </a:endParaRPr>
          </a:p>
          <a:p>
            <a:pPr marL="0" lvl="0" indent="0" algn="l" rtl="0">
              <a:spcBef>
                <a:spcPts val="1200"/>
              </a:spcBef>
              <a:spcAft>
                <a:spcPts val="0"/>
              </a:spcAft>
              <a:buNone/>
            </a:pPr>
            <a:r>
              <a:rPr lang="pt-BR" sz="5704" dirty="0">
                <a:solidFill>
                  <a:schemeClr val="dk1"/>
                </a:solidFill>
              </a:rPr>
              <a:t>I.8</a:t>
            </a:r>
            <a:endParaRPr sz="5704" dirty="0">
              <a:solidFill>
                <a:schemeClr val="dk1"/>
              </a:solidFill>
            </a:endParaRPr>
          </a:p>
          <a:p>
            <a:pPr marL="0" lvl="0" indent="0" algn="l" rtl="0">
              <a:spcBef>
                <a:spcPts val="1200"/>
              </a:spcBef>
              <a:spcAft>
                <a:spcPts val="0"/>
              </a:spcAft>
              <a:buNone/>
            </a:pPr>
            <a:r>
              <a:rPr lang="pt-BR" sz="5704" dirty="0">
                <a:solidFill>
                  <a:schemeClr val="dk1"/>
                </a:solidFill>
              </a:rPr>
              <a:t>	Caso dois triângulos tenham os dois lados iguais aos dois lados, cada uma cada um, e tenham também a base igual à base, terão também o ângulo igual ao ângulo, o contido pelas retas iguais.</a:t>
            </a:r>
            <a:endParaRPr sz="5704" dirty="0">
              <a:solidFill>
                <a:schemeClr val="dk1"/>
              </a:solidFill>
            </a:endParaRPr>
          </a:p>
          <a:p>
            <a:pPr marL="0" lvl="0" indent="0" algn="l" rtl="0">
              <a:spcBef>
                <a:spcPts val="1200"/>
              </a:spcBef>
              <a:spcAft>
                <a:spcPts val="0"/>
              </a:spcAft>
              <a:buNone/>
            </a:pPr>
            <a:r>
              <a:rPr lang="pt-BR" sz="5600" dirty="0">
                <a:solidFill>
                  <a:schemeClr val="dk1"/>
                </a:solidFill>
              </a:rPr>
              <a:t>I.11</a:t>
            </a:r>
            <a:endParaRPr sz="5600" dirty="0">
              <a:solidFill>
                <a:schemeClr val="dk1"/>
              </a:solidFill>
            </a:endParaRPr>
          </a:p>
          <a:p>
            <a:pPr marL="0" lvl="0" indent="0" algn="l" rtl="0">
              <a:spcBef>
                <a:spcPts val="1200"/>
              </a:spcBef>
              <a:spcAft>
                <a:spcPts val="0"/>
              </a:spcAft>
              <a:buNone/>
            </a:pPr>
            <a:r>
              <a:rPr lang="pt-BR" sz="5600" dirty="0">
                <a:solidFill>
                  <a:schemeClr val="dk1"/>
                </a:solidFill>
              </a:rPr>
              <a:t>	Traçar uma linha reta em ângulos retos com a reta dada a partir do ponto dado sobre ela.</a:t>
            </a:r>
            <a:endParaRPr sz="5600" dirty="0">
              <a:solidFill>
                <a:schemeClr val="dk1"/>
              </a:solidFill>
            </a:endParaRPr>
          </a:p>
          <a:p>
            <a:pPr marL="0" lvl="0" indent="0" algn="l" rtl="0">
              <a:spcBef>
                <a:spcPts val="1200"/>
              </a:spcBef>
              <a:spcAft>
                <a:spcPts val="0"/>
              </a:spcAft>
              <a:buNone/>
            </a:pPr>
            <a:r>
              <a:rPr lang="pt-BR" sz="5600" dirty="0">
                <a:solidFill>
                  <a:schemeClr val="dk1"/>
                </a:solidFill>
              </a:rPr>
              <a:t>I.13</a:t>
            </a:r>
            <a:endParaRPr sz="5600" dirty="0">
              <a:solidFill>
                <a:schemeClr val="dk1"/>
              </a:solidFill>
            </a:endParaRPr>
          </a:p>
          <a:p>
            <a:pPr marL="0" lvl="0" indent="0" algn="l" rtl="0">
              <a:spcBef>
                <a:spcPts val="1200"/>
              </a:spcBef>
              <a:spcAft>
                <a:spcPts val="0"/>
              </a:spcAft>
              <a:buClr>
                <a:schemeClr val="dk1"/>
              </a:buClr>
              <a:buSzPts val="275"/>
              <a:buFont typeface="Arial"/>
              <a:buNone/>
            </a:pPr>
            <a:r>
              <a:rPr lang="pt-BR" sz="5600" dirty="0">
                <a:solidFill>
                  <a:schemeClr val="dk1"/>
                </a:solidFill>
              </a:rPr>
              <a:t>	Caso uma reta, tendo sido alteada sobre uma reta, faça ângulos, fará ou dois retos ou iguais a dois retos.</a:t>
            </a:r>
            <a:endParaRPr sz="5600" dirty="0">
              <a:solidFill>
                <a:schemeClr val="dk1"/>
              </a:solidFill>
            </a:endParaRPr>
          </a:p>
          <a:p>
            <a:pPr marL="0" lvl="0" indent="0" algn="l" rtl="0">
              <a:spcBef>
                <a:spcPts val="1200"/>
              </a:spcBef>
              <a:spcAft>
                <a:spcPts val="1200"/>
              </a:spcAft>
              <a:buNone/>
            </a:pPr>
            <a:endParaRPr sz="4800" dirty="0"/>
          </a:p>
        </p:txBody>
      </p:sp>
    </p:spTree>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1200"/>
              </a:spcAft>
              <a:buClr>
                <a:schemeClr val="dk1"/>
              </a:buClr>
              <a:buSzPct val="61111"/>
              <a:buFont typeface="Arial"/>
              <a:buNone/>
            </a:pPr>
            <a:r>
              <a:rPr lang="pt-BR" sz="1800" b="1" dirty="0"/>
              <a:t>Proposições II</a:t>
            </a:r>
            <a:endParaRPr b="1" dirty="0"/>
          </a:p>
        </p:txBody>
      </p:sp>
      <p:sp>
        <p:nvSpPr>
          <p:cNvPr id="78" name="Google Shape;78;p17"/>
          <p:cNvSpPr txBox="1">
            <a:spLocks noGrp="1"/>
          </p:cNvSpPr>
          <p:nvPr>
            <p:ph type="body" idx="1"/>
          </p:nvPr>
        </p:nvSpPr>
        <p:spPr>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pt-BR" sz="5600" dirty="0">
                <a:solidFill>
                  <a:schemeClr val="dk1"/>
                </a:solidFill>
              </a:rPr>
              <a:t>I.14</a:t>
            </a:r>
            <a:endParaRPr sz="5600" dirty="0">
              <a:solidFill>
                <a:schemeClr val="dk1"/>
              </a:solidFill>
            </a:endParaRPr>
          </a:p>
          <a:p>
            <a:pPr marL="0" lvl="0" indent="0" algn="l" rtl="0">
              <a:spcBef>
                <a:spcPts val="1200"/>
              </a:spcBef>
              <a:spcAft>
                <a:spcPts val="0"/>
              </a:spcAft>
              <a:buNone/>
            </a:pPr>
            <a:r>
              <a:rPr lang="pt-BR" sz="5600" dirty="0">
                <a:solidFill>
                  <a:schemeClr val="dk1"/>
                </a:solidFill>
              </a:rPr>
              <a:t>	Caso, com alguma reta e no ponto sobre ela, duas retas, não postas no mesmo lado, façam os ângulos adjacentes iguais a dois retos, as retas estarão sobre uma reta, uma com a outra.</a:t>
            </a:r>
            <a:endParaRPr sz="5600" dirty="0">
              <a:solidFill>
                <a:schemeClr val="dk1"/>
              </a:solidFill>
            </a:endParaRPr>
          </a:p>
          <a:p>
            <a:pPr marL="0" lvl="0" indent="0" algn="l" rtl="0">
              <a:spcBef>
                <a:spcPts val="1200"/>
              </a:spcBef>
              <a:spcAft>
                <a:spcPts val="0"/>
              </a:spcAft>
              <a:buNone/>
            </a:pPr>
            <a:r>
              <a:rPr lang="pt-BR" sz="5600" dirty="0">
                <a:solidFill>
                  <a:schemeClr val="dk1"/>
                </a:solidFill>
              </a:rPr>
              <a:t>I.16</a:t>
            </a:r>
            <a:endParaRPr sz="5600" dirty="0">
              <a:solidFill>
                <a:schemeClr val="dk1"/>
              </a:solidFill>
            </a:endParaRPr>
          </a:p>
          <a:p>
            <a:pPr marL="0" lvl="0" indent="0" algn="l" rtl="0">
              <a:spcBef>
                <a:spcPts val="1200"/>
              </a:spcBef>
              <a:spcAft>
                <a:spcPts val="0"/>
              </a:spcAft>
              <a:buNone/>
            </a:pPr>
            <a:r>
              <a:rPr lang="pt-BR" sz="5600" dirty="0">
                <a:solidFill>
                  <a:schemeClr val="dk1"/>
                </a:solidFill>
              </a:rPr>
              <a:t>	Tendo sido prolongado um dos lados de todo triângulo, o ângulo exterior é maior do que cada um dos ângulos interiores e opostos.</a:t>
            </a:r>
            <a:endParaRPr sz="5600" dirty="0">
              <a:solidFill>
                <a:schemeClr val="dk1"/>
              </a:solidFill>
            </a:endParaRPr>
          </a:p>
          <a:p>
            <a:pPr marL="0" lvl="0" indent="0" algn="l" rtl="0">
              <a:spcBef>
                <a:spcPts val="1200"/>
              </a:spcBef>
              <a:spcAft>
                <a:spcPts val="0"/>
              </a:spcAft>
              <a:buNone/>
            </a:pPr>
            <a:r>
              <a:rPr lang="pt-BR" sz="5600" dirty="0">
                <a:solidFill>
                  <a:schemeClr val="dk1"/>
                </a:solidFill>
              </a:rPr>
              <a:t>I.27</a:t>
            </a:r>
            <a:endParaRPr sz="5600" dirty="0">
              <a:solidFill>
                <a:schemeClr val="dk1"/>
              </a:solidFill>
            </a:endParaRPr>
          </a:p>
          <a:p>
            <a:pPr marL="0" lvl="0" indent="0" algn="l" rtl="0">
              <a:spcBef>
                <a:spcPts val="1200"/>
              </a:spcBef>
              <a:spcAft>
                <a:spcPts val="0"/>
              </a:spcAft>
              <a:buNone/>
            </a:pPr>
            <a:r>
              <a:rPr lang="pt-BR" sz="5600" dirty="0">
                <a:solidFill>
                  <a:schemeClr val="dk1"/>
                </a:solidFill>
              </a:rPr>
              <a:t>	Caso uma reta, caindo sobre duas retas, faça os ângulos alternos iguais entre si, as retas serão paralelas entre si.</a:t>
            </a:r>
            <a:endParaRPr sz="5600" dirty="0">
              <a:solidFill>
                <a:schemeClr val="dk1"/>
              </a:solidFill>
            </a:endParaRPr>
          </a:p>
          <a:p>
            <a:pPr marL="0" lvl="0" indent="0" algn="l" rtl="0">
              <a:spcBef>
                <a:spcPts val="1200"/>
              </a:spcBef>
              <a:spcAft>
                <a:spcPts val="0"/>
              </a:spcAft>
              <a:buNone/>
            </a:pPr>
            <a:r>
              <a:rPr lang="pt-BR" sz="5600" dirty="0">
                <a:solidFill>
                  <a:schemeClr val="dk1"/>
                </a:solidFill>
              </a:rPr>
              <a:t>Nota: Até esse momento não foi utilizado o quinto postulado a partir dos próximos slides serão usado o quinto postulado.</a:t>
            </a:r>
            <a:endParaRPr sz="5600" dirty="0">
              <a:solidFill>
                <a:schemeClr val="dk1"/>
              </a:solidFill>
            </a:endParaRPr>
          </a:p>
          <a:p>
            <a:pPr marL="0" lvl="0" indent="0" algn="l" rtl="0">
              <a:spcBef>
                <a:spcPts val="1200"/>
              </a:spcBef>
              <a:spcAft>
                <a:spcPts val="1200"/>
              </a:spcAft>
              <a:buClr>
                <a:schemeClr val="dk1"/>
              </a:buClr>
              <a:buSzPct val="61111"/>
              <a:buFont typeface="Arial"/>
              <a:buNone/>
            </a:pPr>
            <a:endParaRPr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1200"/>
              </a:spcAft>
              <a:buClr>
                <a:schemeClr val="dk1"/>
              </a:buClr>
              <a:buSzPct val="61111"/>
              <a:buFont typeface="Arial"/>
              <a:buNone/>
            </a:pPr>
            <a:r>
              <a:rPr lang="pt-BR" sz="1800" b="1" dirty="0"/>
              <a:t>Proposições III</a:t>
            </a:r>
            <a:endParaRPr b="1" dirty="0"/>
          </a:p>
        </p:txBody>
      </p:sp>
      <p:sp>
        <p:nvSpPr>
          <p:cNvPr id="84" name="Google Shape;84;p18"/>
          <p:cNvSpPr txBox="1">
            <a:spLocks noGrp="1"/>
          </p:cNvSpPr>
          <p:nvPr>
            <p:ph type="body" idx="1"/>
          </p:nvPr>
        </p:nvSpPr>
        <p:spPr>
          <a:xfrm>
            <a:off x="311700" y="1091825"/>
            <a:ext cx="8520600" cy="3772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t-BR" sz="1400" dirty="0">
                <a:solidFill>
                  <a:schemeClr val="dk1"/>
                </a:solidFill>
              </a:rPr>
              <a:t>I.29</a:t>
            </a:r>
            <a:endParaRPr sz="1400" dirty="0">
              <a:solidFill>
                <a:schemeClr val="dk1"/>
              </a:solidFill>
            </a:endParaRPr>
          </a:p>
          <a:p>
            <a:pPr marL="0" lvl="0" indent="0" algn="l" rtl="0">
              <a:spcBef>
                <a:spcPts val="1200"/>
              </a:spcBef>
              <a:spcAft>
                <a:spcPts val="0"/>
              </a:spcAft>
              <a:buClr>
                <a:schemeClr val="dk1"/>
              </a:buClr>
              <a:buSzPts val="1100"/>
              <a:buFont typeface="Arial"/>
              <a:buNone/>
            </a:pPr>
            <a:r>
              <a:rPr lang="pt-BR" sz="1400" dirty="0">
                <a:solidFill>
                  <a:schemeClr val="dk1"/>
                </a:solidFill>
              </a:rPr>
              <a:t>	A reta, caindo sobre as retas paralelas, faz tanto os ângulos alternos iguais entre si quanto o exterior igual ao interior e oposto e os interiores e no mesmo lado iguais a dois retos.</a:t>
            </a:r>
            <a:endParaRPr sz="1400" dirty="0">
              <a:solidFill>
                <a:schemeClr val="dk1"/>
              </a:solidFill>
            </a:endParaRPr>
          </a:p>
          <a:p>
            <a:pPr marL="0" lvl="0" indent="0" algn="l" rtl="0">
              <a:spcBef>
                <a:spcPts val="1200"/>
              </a:spcBef>
              <a:spcAft>
                <a:spcPts val="0"/>
              </a:spcAft>
              <a:buNone/>
            </a:pPr>
            <a:r>
              <a:rPr lang="pt-BR" sz="1400" dirty="0">
                <a:solidFill>
                  <a:schemeClr val="dk1"/>
                </a:solidFill>
              </a:rPr>
              <a:t>I.31</a:t>
            </a:r>
            <a:endParaRPr sz="1400" dirty="0">
              <a:solidFill>
                <a:schemeClr val="dk1"/>
              </a:solidFill>
            </a:endParaRPr>
          </a:p>
          <a:p>
            <a:pPr marL="0" lvl="0" indent="0" algn="l" rtl="0">
              <a:spcBef>
                <a:spcPts val="1200"/>
              </a:spcBef>
              <a:spcAft>
                <a:spcPts val="0"/>
              </a:spcAft>
              <a:buNone/>
            </a:pPr>
            <a:r>
              <a:rPr lang="pt-BR" sz="1400" dirty="0">
                <a:solidFill>
                  <a:schemeClr val="dk1"/>
                </a:solidFill>
              </a:rPr>
              <a:t>	Pelo ponto dado, traçar uma linha reta paralela à reta dada.</a:t>
            </a:r>
            <a:endParaRPr sz="1400" dirty="0">
              <a:solidFill>
                <a:schemeClr val="dk1"/>
              </a:solidFill>
            </a:endParaRPr>
          </a:p>
          <a:p>
            <a:pPr marL="0" lvl="0" indent="0" algn="l" rtl="0">
              <a:spcBef>
                <a:spcPts val="1200"/>
              </a:spcBef>
              <a:spcAft>
                <a:spcPts val="0"/>
              </a:spcAft>
              <a:buNone/>
            </a:pPr>
            <a:r>
              <a:rPr lang="pt-BR" sz="1400" dirty="0">
                <a:solidFill>
                  <a:schemeClr val="dk1"/>
                </a:solidFill>
              </a:rPr>
              <a:t>I.41</a:t>
            </a:r>
            <a:endParaRPr sz="1400" dirty="0">
              <a:solidFill>
                <a:schemeClr val="dk1"/>
              </a:solidFill>
            </a:endParaRPr>
          </a:p>
          <a:p>
            <a:pPr marL="0" lvl="0" indent="0" algn="l" rtl="0">
              <a:spcBef>
                <a:spcPts val="1200"/>
              </a:spcBef>
              <a:spcAft>
                <a:spcPts val="0"/>
              </a:spcAft>
              <a:buNone/>
            </a:pPr>
            <a:r>
              <a:rPr lang="pt-BR" sz="1400" dirty="0">
                <a:solidFill>
                  <a:schemeClr val="dk1"/>
                </a:solidFill>
              </a:rPr>
              <a:t>	Caso um paralelogramo tenha tanto a mesma base que um triângulo quanto esteja nas mesmas paralelas, o paralelogramo é o dobro do triângulo.</a:t>
            </a:r>
            <a:endParaRPr sz="1400" dirty="0">
              <a:solidFill>
                <a:schemeClr val="dk1"/>
              </a:solidFill>
            </a:endParaRPr>
          </a:p>
          <a:p>
            <a:pPr marL="0" lvl="0" indent="0" algn="l" rtl="0">
              <a:spcBef>
                <a:spcPts val="1200"/>
              </a:spcBef>
              <a:spcAft>
                <a:spcPts val="0"/>
              </a:spcAft>
              <a:buNone/>
            </a:pPr>
            <a:r>
              <a:rPr lang="pt-BR" sz="1400" dirty="0">
                <a:solidFill>
                  <a:schemeClr val="dk1"/>
                </a:solidFill>
              </a:rPr>
              <a:t>I.46</a:t>
            </a:r>
            <a:endParaRPr sz="1400" dirty="0">
              <a:solidFill>
                <a:schemeClr val="dk1"/>
              </a:solidFill>
            </a:endParaRPr>
          </a:p>
          <a:p>
            <a:pPr marL="0" lvl="0" indent="0" algn="l" rtl="0">
              <a:spcBef>
                <a:spcPts val="1200"/>
              </a:spcBef>
              <a:spcAft>
                <a:spcPts val="1200"/>
              </a:spcAft>
              <a:buNone/>
            </a:pPr>
            <a:r>
              <a:rPr lang="pt-BR" sz="1400" dirty="0">
                <a:solidFill>
                  <a:schemeClr val="dk1"/>
                </a:solidFill>
              </a:rPr>
              <a:t>	Descrever um quadrado sobre a reta dada.</a:t>
            </a:r>
            <a:endParaRPr sz="1400" dirty="0">
              <a:solidFill>
                <a:schemeClr val="dk1"/>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9"/>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1200"/>
              </a:spcAft>
              <a:buClr>
                <a:schemeClr val="dk1"/>
              </a:buClr>
              <a:buSzPct val="54395"/>
              <a:buFont typeface="Arial"/>
              <a:buNone/>
            </a:pPr>
            <a:r>
              <a:rPr lang="pt-BR" sz="2022" b="1" dirty="0"/>
              <a:t>Teorema de Pitágoras na Geometria Euclidiana</a:t>
            </a:r>
            <a:endParaRPr sz="3022" b="1" dirty="0"/>
          </a:p>
        </p:txBody>
      </p:sp>
      <p:sp>
        <p:nvSpPr>
          <p:cNvPr id="90" name="Google Shape;90;p19"/>
          <p:cNvSpPr txBox="1">
            <a:spLocks noGrp="1"/>
          </p:cNvSpPr>
          <p:nvPr>
            <p:ph type="body"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solidFill>
                  <a:schemeClr val="dk1"/>
                </a:solidFill>
              </a:rPr>
              <a:t>I.47 </a:t>
            </a:r>
            <a:endParaRPr dirty="0">
              <a:solidFill>
                <a:schemeClr val="dk1"/>
              </a:solidFill>
            </a:endParaRPr>
          </a:p>
          <a:p>
            <a:pPr marL="0" lvl="0" indent="457200" algn="just" rtl="0">
              <a:lnSpc>
                <a:spcPct val="150000"/>
              </a:lnSpc>
              <a:spcBef>
                <a:spcPts val="1200"/>
              </a:spcBef>
              <a:spcAft>
                <a:spcPts val="0"/>
              </a:spcAft>
              <a:buClr>
                <a:schemeClr val="dk1"/>
              </a:buClr>
              <a:buSzPts val="1100"/>
              <a:buFont typeface="Arial"/>
              <a:buNone/>
            </a:pPr>
            <a:r>
              <a:rPr lang="pt-BR" dirty="0">
                <a:solidFill>
                  <a:schemeClr val="dk1"/>
                </a:solidFill>
              </a:rPr>
              <a:t>Nos triângulos retângulos, o quadrado sobre o lado que se estende sob o ângulo reto é igual aos quadrados sobre os lados que contêm o ângulo reto.</a:t>
            </a:r>
            <a:endParaRPr dirty="0">
              <a:solidFill>
                <a:schemeClr val="dk1"/>
              </a:solidFill>
            </a:endParaRPr>
          </a:p>
          <a:p>
            <a:pPr marL="0" lvl="0" indent="0" algn="l" rtl="0">
              <a:spcBef>
                <a:spcPts val="1200"/>
              </a:spcBef>
              <a:spcAft>
                <a:spcPts val="1200"/>
              </a:spcAft>
              <a:buNone/>
            </a:pPr>
            <a:endParaRPr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20"/>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pt-BR"/>
              <a:t>Demonstração Moinhos de Ventos</a:t>
            </a:r>
            <a:endParaRPr/>
          </a:p>
        </p:txBody>
      </p:sp>
      <p:pic>
        <p:nvPicPr>
          <p:cNvPr id="96" name="Google Shape;96;p20"/>
          <p:cNvPicPr preferRelativeResize="0"/>
          <p:nvPr/>
        </p:nvPicPr>
        <p:blipFill>
          <a:blip r:embed="rId3">
            <a:alphaModFix/>
          </a:blip>
          <a:stretch>
            <a:fillRect/>
          </a:stretch>
        </p:blipFill>
        <p:spPr>
          <a:xfrm>
            <a:off x="727813" y="1254888"/>
            <a:ext cx="7553325" cy="3381375"/>
          </a:xfrm>
          <a:prstGeom prst="rect">
            <a:avLst/>
          </a:prstGeom>
          <a:noFill/>
          <a:ln>
            <a:noFill/>
          </a:ln>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6"/>
                                        </p:tgtEl>
                                        <p:attrNameLst>
                                          <p:attrName>style.visibility</p:attrName>
                                        </p:attrNameLst>
                                      </p:cBhvr>
                                      <p:to>
                                        <p:strVal val="visible"/>
                                      </p:to>
                                    </p:set>
                                    <p:anim calcmode="lin" valueType="num">
                                      <p:cBhvr additive="base">
                                        <p:cTn id="7" dur="500" fill="hold"/>
                                        <p:tgtEl>
                                          <p:spTgt spid="96"/>
                                        </p:tgtEl>
                                        <p:attrNameLst>
                                          <p:attrName>ppt_x</p:attrName>
                                        </p:attrNameLst>
                                      </p:cBhvr>
                                      <p:tavLst>
                                        <p:tav tm="0">
                                          <p:val>
                                            <p:strVal val="#ppt_x"/>
                                          </p:val>
                                        </p:tav>
                                        <p:tav tm="100000">
                                          <p:val>
                                            <p:strVal val="#ppt_x"/>
                                          </p:val>
                                        </p:tav>
                                      </p:tavLst>
                                    </p:anim>
                                    <p:anim calcmode="lin" valueType="num">
                                      <p:cBhvr additive="base">
                                        <p:cTn id="8" dur="500" fill="hold"/>
                                        <p:tgtEl>
                                          <p:spTgt spid="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tia">
  <a:themeElements>
    <a:clrScheme name="Fatia">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Fati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tia">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122</TotalTime>
  <Words>2116</Words>
  <Application>Microsoft Office PowerPoint</Application>
  <PresentationFormat>Apresentação na tela (16:9)</PresentationFormat>
  <Paragraphs>200</Paragraphs>
  <Slides>33</Slides>
  <Notes>28</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33</vt:i4>
      </vt:variant>
    </vt:vector>
  </HeadingPairs>
  <TitlesOfParts>
    <vt:vector size="39" baseType="lpstr">
      <vt:lpstr>Arial</vt:lpstr>
      <vt:lpstr>Cambria Math</vt:lpstr>
      <vt:lpstr>Century Gothic</vt:lpstr>
      <vt:lpstr>Ubuntu</vt:lpstr>
      <vt:lpstr>Wingdings 3</vt:lpstr>
      <vt:lpstr>Fatia</vt:lpstr>
      <vt:lpstr>Apresentação do PowerPoint</vt:lpstr>
      <vt:lpstr>Apresentação do PowerPoint</vt:lpstr>
      <vt:lpstr>Noções antes da demonstração do Teorema de Pitágoras  </vt:lpstr>
      <vt:lpstr>Apresentação do PowerPoint</vt:lpstr>
      <vt:lpstr>Proposições I</vt:lpstr>
      <vt:lpstr>Proposições II</vt:lpstr>
      <vt:lpstr>Proposições III</vt:lpstr>
      <vt:lpstr>Teorema de Pitágoras na Geometria Euclidiana</vt:lpstr>
      <vt:lpstr>Demonstração Moinhos de Ventos</vt:lpstr>
      <vt:lpstr>Ilustrando com Geogebra</vt:lpstr>
      <vt:lpstr>Geometria Hiperbólica </vt:lpstr>
      <vt:lpstr>Características da Geometria Hiperbólica </vt:lpstr>
      <vt:lpstr>Explorando as características </vt:lpstr>
      <vt:lpstr>Teorema de Pitágoras na Geometria Hiperbólica </vt:lpstr>
      <vt:lpstr>Trigonometria Circular vs Trigonometria Hiperbólica </vt:lpstr>
      <vt:lpstr>Trigonometria Circular vs Trigonometria Hiperbólica </vt:lpstr>
      <vt:lpstr>Trigonometria Circular vs Trigonometria Hiperbólica  </vt:lpstr>
      <vt:lpstr>Trigonometria Circular vs Trigonometria Hiperbólica  </vt:lpstr>
      <vt:lpstr>Trigonometria Circular vs Trigonometria Hiperbólica  </vt:lpstr>
      <vt:lpstr>Trigonometria Circular vs Trigonometria Hiperbólica  </vt:lpstr>
      <vt:lpstr>Trigonometria Circular vs Trigonometria Hiperbólica  </vt:lpstr>
      <vt:lpstr>Trigonometria Circular vs Trigonometria Hiperbólica  </vt:lpstr>
      <vt:lpstr>Ilustrando com Geogebra </vt:lpstr>
      <vt:lpstr>Teorema de Pitágoras na Geometria Hiperbólico </vt:lpstr>
      <vt:lpstr>Relações trigonométricas hiperbólicas em triângulos retângulos ordinários.</vt:lpstr>
      <vt:lpstr>Afirmações necessária para demonstração </vt:lpstr>
      <vt:lpstr>Apresentação do PowerPoint</vt:lpstr>
      <vt:lpstr>Demonstração </vt:lpstr>
      <vt:lpstr>Comparando </vt:lpstr>
      <vt:lpstr>Apresentação do PowerPoint</vt:lpstr>
      <vt:lpstr>Referência </vt:lpstr>
      <vt:lpstr>Apresentação do PowerPoint</vt:lpstr>
      <vt:lpstr>AO infinito e além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cp:lastModifiedBy>samuel jose</cp:lastModifiedBy>
  <cp:revision>8</cp:revision>
  <dcterms:modified xsi:type="dcterms:W3CDTF">2023-10-16T23:53:19Z</dcterms:modified>
</cp:coreProperties>
</file>