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82" r:id="rId3"/>
    <p:sldId id="278" r:id="rId4"/>
    <p:sldId id="261" r:id="rId5"/>
    <p:sldId id="280" r:id="rId6"/>
    <p:sldId id="305" r:id="rId7"/>
    <p:sldId id="284" r:id="rId8"/>
    <p:sldId id="274" r:id="rId9"/>
    <p:sldId id="260" r:id="rId10"/>
    <p:sldId id="262" r:id="rId11"/>
    <p:sldId id="263" r:id="rId12"/>
    <p:sldId id="266" r:id="rId13"/>
    <p:sldId id="270" r:id="rId14"/>
    <p:sldId id="267" r:id="rId15"/>
    <p:sldId id="257" r:id="rId16"/>
    <p:sldId id="268" r:id="rId17"/>
    <p:sldId id="269" r:id="rId18"/>
    <p:sldId id="275" r:id="rId19"/>
    <p:sldId id="276" r:id="rId20"/>
    <p:sldId id="273" r:id="rId21"/>
    <p:sldId id="281" r:id="rId22"/>
    <p:sldId id="27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A597-DB0E-45C0-B2A7-90375E097E87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F46FD32-4D0E-4C88-AD1F-5188D055A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83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A597-DB0E-45C0-B2A7-90375E097E87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46FD32-4D0E-4C88-AD1F-5188D055A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72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A597-DB0E-45C0-B2A7-90375E097E87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46FD32-4D0E-4C88-AD1F-5188D055A241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502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A597-DB0E-45C0-B2A7-90375E097E87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46FD32-4D0E-4C88-AD1F-5188D055A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357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A597-DB0E-45C0-B2A7-90375E097E87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46FD32-4D0E-4C88-AD1F-5188D055A241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5253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A597-DB0E-45C0-B2A7-90375E097E87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46FD32-4D0E-4C88-AD1F-5188D055A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990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A597-DB0E-45C0-B2A7-90375E097E87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FD32-4D0E-4C88-AD1F-5188D055A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048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A597-DB0E-45C0-B2A7-90375E097E87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FD32-4D0E-4C88-AD1F-5188D055A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90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A597-DB0E-45C0-B2A7-90375E097E87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FD32-4D0E-4C88-AD1F-5188D055A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93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A597-DB0E-45C0-B2A7-90375E097E87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46FD32-4D0E-4C88-AD1F-5188D055A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20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A597-DB0E-45C0-B2A7-90375E097E87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46FD32-4D0E-4C88-AD1F-5188D055A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29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A597-DB0E-45C0-B2A7-90375E097E87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46FD32-4D0E-4C88-AD1F-5188D055A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51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A597-DB0E-45C0-B2A7-90375E097E87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FD32-4D0E-4C88-AD1F-5188D055A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3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A597-DB0E-45C0-B2A7-90375E097E87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FD32-4D0E-4C88-AD1F-5188D055A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65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A597-DB0E-45C0-B2A7-90375E097E87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FD32-4D0E-4C88-AD1F-5188D055A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28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A597-DB0E-45C0-B2A7-90375E097E87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46FD32-4D0E-4C88-AD1F-5188D055A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33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EA597-DB0E-45C0-B2A7-90375E097E87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F46FD32-4D0E-4C88-AD1F-5188D055A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13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dentidade Visual do Câmpus Votuporanga do IFSP - Instituto ...">
            <a:extLst>
              <a:ext uri="{FF2B5EF4-FFF2-40B4-BE49-F238E27FC236}">
                <a16:creationId xmlns:a16="http://schemas.microsoft.com/office/drawing/2014/main" id="{08CDAA0D-3A72-42D5-95C1-14BF54FBE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3" r="2" b="20809"/>
          <a:stretch/>
        </p:blipFill>
        <p:spPr bwMode="auto">
          <a:xfrm>
            <a:off x="6096000" y="276447"/>
            <a:ext cx="6096000" cy="65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63AF38-1737-40EB-8F87-F972ABF50580}"/>
              </a:ext>
            </a:extLst>
          </p:cNvPr>
          <p:cNvSpPr txBox="1">
            <a:spLocks/>
          </p:cNvSpPr>
          <p:nvPr/>
        </p:nvSpPr>
        <p:spPr>
          <a:xfrm>
            <a:off x="371094" y="116128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PCCU1- </a:t>
            </a:r>
            <a:r>
              <a:rPr lang="en-US" sz="2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Parte</a:t>
            </a:r>
            <a:r>
              <a:rPr lang="en-U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 2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4</a:t>
            </a:r>
            <a:r>
              <a:rPr lang="en-US" sz="2800" baseline="30000" dirty="0">
                <a:solidFill>
                  <a:srgbClr val="FFFF00"/>
                </a:solidFill>
                <a:latin typeface="Arial Black" panose="020B0A04020102020204" pitchFamily="3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 Aula Virtual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38CFC-CAE8-41D6-9EDB-B269010C8CF2}"/>
              </a:ext>
            </a:extLst>
          </p:cNvPr>
          <p:cNvSpPr txBox="1">
            <a:spLocks/>
          </p:cNvSpPr>
          <p:nvPr/>
        </p:nvSpPr>
        <p:spPr>
          <a:xfrm>
            <a:off x="371093" y="2718054"/>
            <a:ext cx="3733073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en-US" sz="4000" dirty="0" err="1">
                <a:latin typeface="Arial Black" panose="020B0A04020102020204" pitchFamily="34" charset="0"/>
              </a:rPr>
              <a:t>Construção</a:t>
            </a:r>
            <a:r>
              <a:rPr lang="en-US" sz="4000" dirty="0">
                <a:latin typeface="Arial Black" panose="020B0A04020102020204" pitchFamily="34" charset="0"/>
              </a:rPr>
              <a:t> da </a:t>
            </a:r>
            <a:r>
              <a:rPr lang="en-US" sz="4000" dirty="0" err="1">
                <a:latin typeface="Arial Black" panose="020B0A04020102020204" pitchFamily="34" charset="0"/>
              </a:rPr>
              <a:t>parede</a:t>
            </a:r>
            <a:r>
              <a:rPr lang="en-US" sz="4000" dirty="0"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latin typeface="Arial Black" panose="020B0A04020102020204" pitchFamily="34" charset="0"/>
              </a:rPr>
              <a:t>em</a:t>
            </a:r>
            <a:r>
              <a:rPr lang="en-US" sz="4000" dirty="0">
                <a:latin typeface="Arial Black" panose="020B0A04020102020204" pitchFamily="34" charset="0"/>
              </a:rPr>
              <a:t> T</a:t>
            </a:r>
          </a:p>
          <a:p>
            <a:pPr marL="0" algn="ctr"/>
            <a:r>
              <a:rPr lang="en-US" sz="4000" dirty="0" err="1">
                <a:latin typeface="Arial Black" panose="020B0A04020102020204" pitchFamily="34" charset="0"/>
              </a:rPr>
              <a:t>Nasce</a:t>
            </a:r>
            <a:r>
              <a:rPr lang="en-US" sz="4000" dirty="0"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latin typeface="Arial Black" panose="020B0A04020102020204" pitchFamily="34" charset="0"/>
              </a:rPr>
              <a:t>uma</a:t>
            </a:r>
            <a:r>
              <a:rPr lang="en-US" sz="4000" dirty="0"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latin typeface="Arial Black" panose="020B0A04020102020204" pitchFamily="34" charset="0"/>
              </a:rPr>
              <a:t>parede</a:t>
            </a:r>
            <a:r>
              <a:rPr lang="en-US" sz="4000" dirty="0">
                <a:latin typeface="Arial Black" panose="020B0A040201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0870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180">
            <a:extLst>
              <a:ext uri="{FF2B5EF4-FFF2-40B4-BE49-F238E27FC236}">
                <a16:creationId xmlns:a16="http://schemas.microsoft.com/office/drawing/2014/main" id="{369863CB-A5C0-4116-B05C-32DB163A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106" y="2538183"/>
            <a:ext cx="4570413" cy="3427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57" name="Line 181">
            <a:extLst>
              <a:ext uri="{FF2B5EF4-FFF2-40B4-BE49-F238E27FC236}">
                <a16:creationId xmlns:a16="http://schemas.microsoft.com/office/drawing/2014/main" id="{867CCD0B-4294-41D8-B4BB-AA3972AF7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6782" y="2464571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8" name="Line 182">
            <a:extLst>
              <a:ext uri="{FF2B5EF4-FFF2-40B4-BE49-F238E27FC236}">
                <a16:creationId xmlns:a16="http://schemas.microsoft.com/office/drawing/2014/main" id="{DE5B04FA-3985-4BB0-A778-BCDE1699F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4276" y="5337451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676" y="512001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60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076" y="512001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61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8276" y="512001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62" name="Rectangle 186">
            <a:extLst>
              <a:ext uri="{FF2B5EF4-FFF2-40B4-BE49-F238E27FC236}">
                <a16:creationId xmlns:a16="http://schemas.microsoft.com/office/drawing/2014/main" id="{A78A898C-38D2-4EAE-9377-D3E75A257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476" y="512001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63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876" y="512001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65" name="Rectangle 189">
            <a:extLst>
              <a:ext uri="{FF2B5EF4-FFF2-40B4-BE49-F238E27FC236}">
                <a16:creationId xmlns:a16="http://schemas.microsoft.com/office/drawing/2014/main" id="{20FF4056-32CF-4B7F-913A-E8C89ADD79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930546" y="472596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66" name="Rectangle 190">
            <a:extLst>
              <a:ext uri="{FF2B5EF4-FFF2-40B4-BE49-F238E27FC236}">
                <a16:creationId xmlns:a16="http://schemas.microsoft.com/office/drawing/2014/main" id="{25C58313-198D-46A6-92A2-E2EA6FD1C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4846" y="4306864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69" name="Line 193">
            <a:extLst>
              <a:ext uri="{FF2B5EF4-FFF2-40B4-BE49-F238E27FC236}">
                <a16:creationId xmlns:a16="http://schemas.microsoft.com/office/drawing/2014/main" id="{A2FC83BE-20EA-47CB-B911-136CDC8D00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8676" y="6076164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" name="Text Box 196">
            <a:extLst>
              <a:ext uri="{FF2B5EF4-FFF2-40B4-BE49-F238E27FC236}">
                <a16:creationId xmlns:a16="http://schemas.microsoft.com/office/drawing/2014/main" id="{59CA266F-1CB0-483E-97CA-77ABCE426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668" y="6148190"/>
            <a:ext cx="1676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500" dirty="0"/>
              <a:t>    200 cm</a:t>
            </a:r>
          </a:p>
        </p:txBody>
      </p:sp>
      <p:sp>
        <p:nvSpPr>
          <p:cNvPr id="72" name="Text Box 211">
            <a:extLst>
              <a:ext uri="{FF2B5EF4-FFF2-40B4-BE49-F238E27FC236}">
                <a16:creationId xmlns:a16="http://schemas.microsoft.com/office/drawing/2014/main" id="{C8466EB9-F401-44EE-82C1-B32F5780A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683" y="4505347"/>
            <a:ext cx="128659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500"/>
              <a:t>    Meio tijolo</a:t>
            </a:r>
          </a:p>
        </p:txBody>
      </p:sp>
      <p:sp>
        <p:nvSpPr>
          <p:cNvPr id="74" name="Line 213">
            <a:extLst>
              <a:ext uri="{FF2B5EF4-FFF2-40B4-BE49-F238E27FC236}">
                <a16:creationId xmlns:a16="http://schemas.microsoft.com/office/drawing/2014/main" id="{62A1BAFB-8E00-4983-9FBA-4463720F7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562580" y="2505204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5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888074" y="4074296"/>
            <a:ext cx="201613" cy="209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76" name="Rectangle 215">
            <a:extLst>
              <a:ext uri="{FF2B5EF4-FFF2-40B4-BE49-F238E27FC236}">
                <a16:creationId xmlns:a16="http://schemas.microsoft.com/office/drawing/2014/main" id="{4E0809B2-D20C-42E0-8538-37DBFF2C425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769806" y="3659164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77" name="Rectangle 216">
            <a:extLst>
              <a:ext uri="{FF2B5EF4-FFF2-40B4-BE49-F238E27FC236}">
                <a16:creationId xmlns:a16="http://schemas.microsoft.com/office/drawing/2014/main" id="{1BFBE09A-F452-451B-9C1B-6124AB05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676" y="3290168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78" name="Line 217">
            <a:extLst>
              <a:ext uri="{FF2B5EF4-FFF2-40B4-BE49-F238E27FC236}">
                <a16:creationId xmlns:a16="http://schemas.microsoft.com/office/drawing/2014/main" id="{C575D395-BAAD-4482-870A-FD15AE03F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5878" y="5337451"/>
            <a:ext cx="0" cy="593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" name="Rectangle 222">
            <a:extLst>
              <a:ext uri="{FF2B5EF4-FFF2-40B4-BE49-F238E27FC236}">
                <a16:creationId xmlns:a16="http://schemas.microsoft.com/office/drawing/2014/main" id="{252B86E2-418B-4702-8B69-A96A04522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876" y="3290168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82" name="Rectangle 223">
            <a:extLst>
              <a:ext uri="{FF2B5EF4-FFF2-40B4-BE49-F238E27FC236}">
                <a16:creationId xmlns:a16="http://schemas.microsoft.com/office/drawing/2014/main" id="{32BA8793-4219-44E8-BB1A-1566372C9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974" y="3290168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83" name="Rectangle 224">
            <a:extLst>
              <a:ext uri="{FF2B5EF4-FFF2-40B4-BE49-F238E27FC236}">
                <a16:creationId xmlns:a16="http://schemas.microsoft.com/office/drawing/2014/main" id="{D9884393-13D1-49F5-8FBB-60A758E55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476" y="3290168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84" name="Rectangle 225">
            <a:extLst>
              <a:ext uri="{FF2B5EF4-FFF2-40B4-BE49-F238E27FC236}">
                <a16:creationId xmlns:a16="http://schemas.microsoft.com/office/drawing/2014/main" id="{5A3E4779-F226-4C19-88CE-042F87CF3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076" y="3290168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85" name="Line 226">
            <a:extLst>
              <a:ext uri="{FF2B5EF4-FFF2-40B4-BE49-F238E27FC236}">
                <a16:creationId xmlns:a16="http://schemas.microsoft.com/office/drawing/2014/main" id="{7C1E6862-09CB-46B1-B4BE-80C608EF2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6276" y="5337451"/>
            <a:ext cx="0" cy="593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6" name="Text Box 227">
            <a:extLst>
              <a:ext uri="{FF2B5EF4-FFF2-40B4-BE49-F238E27FC236}">
                <a16:creationId xmlns:a16="http://schemas.microsoft.com/office/drawing/2014/main" id="{CD3EA51F-2742-4B1F-9031-45FD8B756B24}"/>
              </a:ext>
            </a:extLst>
          </p:cNvPr>
          <p:cNvSpPr txBox="1">
            <a:spLocks noChangeArrowheads="1"/>
          </p:cNvSpPr>
          <p:nvPr/>
        </p:nvSpPr>
        <p:spPr bwMode="auto">
          <a:xfrm rot="5400000" flipV="1">
            <a:off x="3932538" y="2677525"/>
            <a:ext cx="396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400"/>
          </a:p>
        </p:txBody>
      </p:sp>
      <p:sp>
        <p:nvSpPr>
          <p:cNvPr id="87" name="Text Box 228">
            <a:extLst>
              <a:ext uri="{FF2B5EF4-FFF2-40B4-BE49-F238E27FC236}">
                <a16:creationId xmlns:a16="http://schemas.microsoft.com/office/drawing/2014/main" id="{A417C1B3-58DC-4E3F-B79E-3B798AA2B43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228079" y="5424861"/>
            <a:ext cx="808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dirty="0"/>
              <a:t>33 cm</a:t>
            </a:r>
          </a:p>
        </p:txBody>
      </p:sp>
      <p:sp>
        <p:nvSpPr>
          <p:cNvPr id="88" name="Text Box 229">
            <a:extLst>
              <a:ext uri="{FF2B5EF4-FFF2-40B4-BE49-F238E27FC236}">
                <a16:creationId xmlns:a16="http://schemas.microsoft.com/office/drawing/2014/main" id="{518ADFF8-0A41-4D72-8D9C-FC4807BB182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364044" y="5435458"/>
            <a:ext cx="808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dirty="0"/>
              <a:t>33 cm</a:t>
            </a:r>
          </a:p>
        </p:txBody>
      </p:sp>
      <p:sp>
        <p:nvSpPr>
          <p:cNvPr id="94" name="Line 240">
            <a:extLst>
              <a:ext uri="{FF2B5EF4-FFF2-40B4-BE49-F238E27FC236}">
                <a16:creationId xmlns:a16="http://schemas.microsoft.com/office/drawing/2014/main" id="{B06657D0-66E6-4216-ADE4-2494D7D291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85089" y="4478359"/>
            <a:ext cx="687531" cy="1968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" name="Line 241">
            <a:extLst>
              <a:ext uri="{FF2B5EF4-FFF2-40B4-BE49-F238E27FC236}">
                <a16:creationId xmlns:a16="http://schemas.microsoft.com/office/drawing/2014/main" id="{597DA43F-A2D6-4A61-A120-1C11D54BC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0459" y="4299342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6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232524" y="4076384"/>
            <a:ext cx="201613" cy="209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97" name="Rectangle 215">
            <a:extLst>
              <a:ext uri="{FF2B5EF4-FFF2-40B4-BE49-F238E27FC236}">
                <a16:creationId xmlns:a16="http://schemas.microsoft.com/office/drawing/2014/main" id="{4E0809B2-D20C-42E0-8538-37DBFF2C425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114256" y="3661252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98" name="CaixaDeTexto 97"/>
          <p:cNvSpPr txBox="1"/>
          <p:nvPr/>
        </p:nvSpPr>
        <p:spPr>
          <a:xfrm rot="16200000">
            <a:off x="8556172" y="3770152"/>
            <a:ext cx="104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150 cm,</a:t>
            </a:r>
          </a:p>
        </p:txBody>
      </p:sp>
      <p:pic>
        <p:nvPicPr>
          <p:cNvPr id="99" name="Picture 2" descr="Identidade Visual do Câmpus Votuporanga do IFSP - Instituto ...">
            <a:extLst>
              <a:ext uri="{FF2B5EF4-FFF2-40B4-BE49-F238E27FC236}">
                <a16:creationId xmlns:a16="http://schemas.microsoft.com/office/drawing/2014/main" id="{08CDAA0D-3A72-42D5-95C1-14BF54FBE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1" b="54871"/>
          <a:stretch/>
        </p:blipFill>
        <p:spPr bwMode="auto">
          <a:xfrm>
            <a:off x="1580027" y="355430"/>
            <a:ext cx="1447800" cy="110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CaixaDeTexto 99"/>
          <p:cNvSpPr txBox="1"/>
          <p:nvPr/>
        </p:nvSpPr>
        <p:spPr>
          <a:xfrm>
            <a:off x="3160736" y="185833"/>
            <a:ext cx="7089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da parede em </a:t>
            </a:r>
            <a:r>
              <a:rPr lang="pt-BR" sz="36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pt-BR" sz="36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Nasce uma parede  </a:t>
            </a:r>
            <a:endParaRPr lang="pt-BR" sz="6000" dirty="0"/>
          </a:p>
        </p:txBody>
      </p:sp>
      <p:sp>
        <p:nvSpPr>
          <p:cNvPr id="101" name="CaixaDeTexto 100"/>
          <p:cNvSpPr txBox="1"/>
          <p:nvPr/>
        </p:nvSpPr>
        <p:spPr>
          <a:xfrm>
            <a:off x="3160737" y="1565178"/>
            <a:ext cx="7089732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 Black" panose="020B0A04020102020204" pitchFamily="34" charset="0"/>
              </a:rPr>
              <a:t> invertido ( INCLUSIVE O DESENHO), temos um T em tijolos</a:t>
            </a:r>
          </a:p>
        </p:txBody>
      </p:sp>
      <p:cxnSp>
        <p:nvCxnSpPr>
          <p:cNvPr id="104" name="Conector reto 103"/>
          <p:cNvCxnSpPr/>
          <p:nvPr/>
        </p:nvCxnSpPr>
        <p:spPr>
          <a:xfrm>
            <a:off x="6010934" y="4556733"/>
            <a:ext cx="280734" cy="19033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/>
          <p:nvPr/>
        </p:nvCxnSpPr>
        <p:spPr>
          <a:xfrm>
            <a:off x="6947780" y="5115453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to 105"/>
          <p:cNvCxnSpPr/>
          <p:nvPr/>
        </p:nvCxnSpPr>
        <p:spPr>
          <a:xfrm>
            <a:off x="6404972" y="5107486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to 106"/>
          <p:cNvCxnSpPr/>
          <p:nvPr/>
        </p:nvCxnSpPr>
        <p:spPr>
          <a:xfrm>
            <a:off x="5884100" y="5094960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to 107"/>
          <p:cNvCxnSpPr/>
          <p:nvPr/>
        </p:nvCxnSpPr>
        <p:spPr>
          <a:xfrm>
            <a:off x="5350716" y="5096511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to 113"/>
          <p:cNvCxnSpPr/>
          <p:nvPr/>
        </p:nvCxnSpPr>
        <p:spPr>
          <a:xfrm>
            <a:off x="6021347" y="5083550"/>
            <a:ext cx="280734" cy="19033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697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0">
            <a:extLst>
              <a:ext uri="{FF2B5EF4-FFF2-40B4-BE49-F238E27FC236}">
                <a16:creationId xmlns:a16="http://schemas.microsoft.com/office/drawing/2014/main" id="{369863CB-A5C0-4116-B05C-32DB163A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636" y="2137351"/>
            <a:ext cx="4570413" cy="3427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" name="Line 181">
            <a:extLst>
              <a:ext uri="{FF2B5EF4-FFF2-40B4-BE49-F238E27FC236}">
                <a16:creationId xmlns:a16="http://schemas.microsoft.com/office/drawing/2014/main" id="{867CCD0B-4294-41D8-B4BB-AA3972AF7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6544" y="2063738"/>
            <a:ext cx="38498" cy="34666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" name="Line 182">
            <a:extLst>
              <a:ext uri="{FF2B5EF4-FFF2-40B4-BE49-F238E27FC236}">
                <a16:creationId xmlns:a16="http://schemas.microsoft.com/office/drawing/2014/main" id="{DE5B04FA-3985-4BB0-A778-BCDE1699F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4038" y="4936619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438" y="4719180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6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4838" y="4719180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7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038" y="4719180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" name="Rectangle 186">
            <a:extLst>
              <a:ext uri="{FF2B5EF4-FFF2-40B4-BE49-F238E27FC236}">
                <a16:creationId xmlns:a16="http://schemas.microsoft.com/office/drawing/2014/main" id="{A78A898C-38D2-4EAE-9377-D3E75A257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8238" y="4719180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9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4638" y="4719180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0" name="Rectangle 189">
            <a:extLst>
              <a:ext uri="{FF2B5EF4-FFF2-40B4-BE49-F238E27FC236}">
                <a16:creationId xmlns:a16="http://schemas.microsoft.com/office/drawing/2014/main" id="{20FF4056-32CF-4B7F-913A-E8C89ADD79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20308" y="432513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1" name="Rectangle 190">
            <a:extLst>
              <a:ext uri="{FF2B5EF4-FFF2-40B4-BE49-F238E27FC236}">
                <a16:creationId xmlns:a16="http://schemas.microsoft.com/office/drawing/2014/main" id="{25C58313-198D-46A6-92A2-E2EA6FD1C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4608" y="3906032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2" name="Line 193">
            <a:extLst>
              <a:ext uri="{FF2B5EF4-FFF2-40B4-BE49-F238E27FC236}">
                <a16:creationId xmlns:a16="http://schemas.microsoft.com/office/drawing/2014/main" id="{A2FC83BE-20EA-47CB-B911-136CDC8D00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8438" y="5675332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" name="Text Box 196">
            <a:extLst>
              <a:ext uri="{FF2B5EF4-FFF2-40B4-BE49-F238E27FC236}">
                <a16:creationId xmlns:a16="http://schemas.microsoft.com/office/drawing/2014/main" id="{59CA266F-1CB0-483E-97CA-77ABCE426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6430" y="5747358"/>
            <a:ext cx="1676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500" dirty="0"/>
              <a:t>    200 cm</a:t>
            </a:r>
          </a:p>
        </p:txBody>
      </p:sp>
      <p:sp>
        <p:nvSpPr>
          <p:cNvPr id="14" name="Text Box 211">
            <a:extLst>
              <a:ext uri="{FF2B5EF4-FFF2-40B4-BE49-F238E27FC236}">
                <a16:creationId xmlns:a16="http://schemas.microsoft.com/office/drawing/2014/main" id="{C8466EB9-F401-44EE-82C1-B32F5780A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445" y="4104515"/>
            <a:ext cx="128659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500" dirty="0"/>
          </a:p>
        </p:txBody>
      </p:sp>
      <p:sp>
        <p:nvSpPr>
          <p:cNvPr id="15" name="Line 213">
            <a:extLst>
              <a:ext uri="{FF2B5EF4-FFF2-40B4-BE49-F238E27FC236}">
                <a16:creationId xmlns:a16="http://schemas.microsoft.com/office/drawing/2014/main" id="{62A1BAFB-8E00-4983-9FBA-4463720F7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2342" y="2104372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977836" y="3673464"/>
            <a:ext cx="201613" cy="209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7" name="Rectangle 215">
            <a:extLst>
              <a:ext uri="{FF2B5EF4-FFF2-40B4-BE49-F238E27FC236}">
                <a16:creationId xmlns:a16="http://schemas.microsoft.com/office/drawing/2014/main" id="{4E0809B2-D20C-42E0-8538-37DBFF2C425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47042" y="3258332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8" name="Rectangle 216">
            <a:extLst>
              <a:ext uri="{FF2B5EF4-FFF2-40B4-BE49-F238E27FC236}">
                <a16:creationId xmlns:a16="http://schemas.microsoft.com/office/drawing/2014/main" id="{1BFBE09A-F452-451B-9C1B-6124AB05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438" y="2889336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9" name="Line 217">
            <a:extLst>
              <a:ext uri="{FF2B5EF4-FFF2-40B4-BE49-F238E27FC236}">
                <a16:creationId xmlns:a16="http://schemas.microsoft.com/office/drawing/2014/main" id="{C575D395-BAAD-4482-870A-FD15AE03F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5640" y="4936619"/>
            <a:ext cx="0" cy="593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" name="Rectangle 222">
            <a:extLst>
              <a:ext uri="{FF2B5EF4-FFF2-40B4-BE49-F238E27FC236}">
                <a16:creationId xmlns:a16="http://schemas.microsoft.com/office/drawing/2014/main" id="{252B86E2-418B-4702-8B69-A96A04522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164" y="2889336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21" name="Rectangle 223">
            <a:extLst>
              <a:ext uri="{FF2B5EF4-FFF2-40B4-BE49-F238E27FC236}">
                <a16:creationId xmlns:a16="http://schemas.microsoft.com/office/drawing/2014/main" id="{32BA8793-4219-44E8-BB1A-1566372C9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36" y="2889336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22" name="Rectangle 224">
            <a:extLst>
              <a:ext uri="{FF2B5EF4-FFF2-40B4-BE49-F238E27FC236}">
                <a16:creationId xmlns:a16="http://schemas.microsoft.com/office/drawing/2014/main" id="{D9884393-13D1-49F5-8FBB-60A758E55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8238" y="2889336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23" name="Rectangle 225">
            <a:extLst>
              <a:ext uri="{FF2B5EF4-FFF2-40B4-BE49-F238E27FC236}">
                <a16:creationId xmlns:a16="http://schemas.microsoft.com/office/drawing/2014/main" id="{5A3E4779-F226-4C19-88CE-042F87CF3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4838" y="2889336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24" name="Line 226">
            <a:extLst>
              <a:ext uri="{FF2B5EF4-FFF2-40B4-BE49-F238E27FC236}">
                <a16:creationId xmlns:a16="http://schemas.microsoft.com/office/drawing/2014/main" id="{7C1E6862-09CB-46B1-B4BE-80C608EF2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6038" y="4936619"/>
            <a:ext cx="0" cy="593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" name="Text Box 227">
            <a:extLst>
              <a:ext uri="{FF2B5EF4-FFF2-40B4-BE49-F238E27FC236}">
                <a16:creationId xmlns:a16="http://schemas.microsoft.com/office/drawing/2014/main" id="{CD3EA51F-2742-4B1F-9031-45FD8B756B24}"/>
              </a:ext>
            </a:extLst>
          </p:cNvPr>
          <p:cNvSpPr txBox="1">
            <a:spLocks noChangeArrowheads="1"/>
          </p:cNvSpPr>
          <p:nvPr/>
        </p:nvSpPr>
        <p:spPr bwMode="auto">
          <a:xfrm rot="5400000" flipV="1">
            <a:off x="5022300" y="2276693"/>
            <a:ext cx="396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400"/>
          </a:p>
        </p:txBody>
      </p:sp>
      <p:sp>
        <p:nvSpPr>
          <p:cNvPr id="26" name="Text Box 228">
            <a:extLst>
              <a:ext uri="{FF2B5EF4-FFF2-40B4-BE49-F238E27FC236}">
                <a16:creationId xmlns:a16="http://schemas.microsoft.com/office/drawing/2014/main" id="{A417C1B3-58DC-4E3F-B79E-3B798AA2B43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317841" y="5024029"/>
            <a:ext cx="808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dirty="0"/>
              <a:t>33 cm</a:t>
            </a:r>
          </a:p>
        </p:txBody>
      </p:sp>
      <p:sp>
        <p:nvSpPr>
          <p:cNvPr id="27" name="Text Box 229">
            <a:extLst>
              <a:ext uri="{FF2B5EF4-FFF2-40B4-BE49-F238E27FC236}">
                <a16:creationId xmlns:a16="http://schemas.microsoft.com/office/drawing/2014/main" id="{518ADFF8-0A41-4D72-8D9C-FC4807BB182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453806" y="5034626"/>
            <a:ext cx="808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dirty="0"/>
              <a:t>33 cm</a:t>
            </a:r>
          </a:p>
        </p:txBody>
      </p:sp>
      <p:sp>
        <p:nvSpPr>
          <p:cNvPr id="29" name="Line 241">
            <a:extLst>
              <a:ext uri="{FF2B5EF4-FFF2-40B4-BE49-F238E27FC236}">
                <a16:creationId xmlns:a16="http://schemas.microsoft.com/office/drawing/2014/main" id="{597DA43F-A2D6-4A61-A120-1C11D54BC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0221" y="389851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309760" y="3675552"/>
            <a:ext cx="201613" cy="209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31" name="Rectangle 215">
            <a:extLst>
              <a:ext uri="{FF2B5EF4-FFF2-40B4-BE49-F238E27FC236}">
                <a16:creationId xmlns:a16="http://schemas.microsoft.com/office/drawing/2014/main" id="{4E0809B2-D20C-42E0-8538-37DBFF2C425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191492" y="3260420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32" name="CaixaDeTexto 31"/>
          <p:cNvSpPr txBox="1"/>
          <p:nvPr/>
        </p:nvSpPr>
        <p:spPr>
          <a:xfrm rot="16200000">
            <a:off x="9645934" y="3369320"/>
            <a:ext cx="104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150 cm,</a:t>
            </a:r>
          </a:p>
        </p:txBody>
      </p:sp>
      <p:pic>
        <p:nvPicPr>
          <p:cNvPr id="33" name="Picture 2" descr="Identidade Visual do Câmpus Votuporanga do IFSP - Instituto ...">
            <a:extLst>
              <a:ext uri="{FF2B5EF4-FFF2-40B4-BE49-F238E27FC236}">
                <a16:creationId xmlns:a16="http://schemas.microsoft.com/office/drawing/2014/main" id="{08CDAA0D-3A72-42D5-95C1-14BF54FBE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1" b="54871"/>
          <a:stretch/>
        </p:blipFill>
        <p:spPr bwMode="auto">
          <a:xfrm>
            <a:off x="1580027" y="493216"/>
            <a:ext cx="1447800" cy="110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aixaDeTexto 33"/>
          <p:cNvSpPr txBox="1"/>
          <p:nvPr/>
        </p:nvSpPr>
        <p:spPr>
          <a:xfrm>
            <a:off x="3027826" y="411501"/>
            <a:ext cx="8157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da parede em </a:t>
            </a:r>
            <a:r>
              <a:rPr lang="pt-BR" sz="36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pt-BR" sz="36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Nasce uma parede - LOCAÇÃO </a:t>
            </a:r>
            <a:endParaRPr lang="pt-BR" sz="6000" dirty="0"/>
          </a:p>
        </p:txBody>
      </p:sp>
      <p:cxnSp>
        <p:nvCxnSpPr>
          <p:cNvPr id="36" name="Conector reto 35"/>
          <p:cNvCxnSpPr/>
          <p:nvPr/>
        </p:nvCxnSpPr>
        <p:spPr>
          <a:xfrm>
            <a:off x="8491745" y="2778768"/>
            <a:ext cx="20757" cy="2356903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5951731" y="2627531"/>
            <a:ext cx="4515" cy="250814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964504" y="1988705"/>
            <a:ext cx="3541178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LOCAÇÃO  -  PASSO A PASSO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Marcar a linha 33 cm e sobre ela colocar os 5 tijolos, até encontrar os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pontos 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indicado no desenho; 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Respeitando a linha central colocar o tijolo e o meio tijolo na vertical, encontrando 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ponto b.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674158" y="4842961"/>
            <a:ext cx="71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8482070" y="4845049"/>
            <a:ext cx="71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" name="Text Box 211">
            <a:extLst>
              <a:ext uri="{FF2B5EF4-FFF2-40B4-BE49-F238E27FC236}">
                <a16:creationId xmlns:a16="http://schemas.microsoft.com/office/drawing/2014/main" id="{C8466EB9-F401-44EE-82C1-B32F5780A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6683" y="2252755"/>
            <a:ext cx="1386299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500" dirty="0"/>
              <a:t>   linha central</a:t>
            </a:r>
          </a:p>
        </p:txBody>
      </p:sp>
      <p:sp>
        <p:nvSpPr>
          <p:cNvPr id="49" name="Line 240">
            <a:extLst>
              <a:ext uri="{FF2B5EF4-FFF2-40B4-BE49-F238E27FC236}">
                <a16:creationId xmlns:a16="http://schemas.microsoft.com/office/drawing/2014/main" id="{B06657D0-66E6-4216-ADE4-2494D7D291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2982" y="2438708"/>
            <a:ext cx="321800" cy="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7223487" y="3627328"/>
            <a:ext cx="40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987885" y="4920793"/>
            <a:ext cx="351039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Nota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Lembrar sempre que a 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1º fiada é sempre a referência, todo cuidado é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necessário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832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80">
            <a:extLst>
              <a:ext uri="{FF2B5EF4-FFF2-40B4-BE49-F238E27FC236}">
                <a16:creationId xmlns:a16="http://schemas.microsoft.com/office/drawing/2014/main" id="{369863CB-A5C0-4116-B05C-32DB163A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6269" y="2159290"/>
            <a:ext cx="4570413" cy="3427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6" name="Line 181">
            <a:extLst>
              <a:ext uri="{FF2B5EF4-FFF2-40B4-BE49-F238E27FC236}">
                <a16:creationId xmlns:a16="http://schemas.microsoft.com/office/drawing/2014/main" id="{867CCD0B-4294-41D8-B4BB-AA3972AF7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6544" y="2076265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" name="Line 182">
            <a:extLst>
              <a:ext uri="{FF2B5EF4-FFF2-40B4-BE49-F238E27FC236}">
                <a16:creationId xmlns:a16="http://schemas.microsoft.com/office/drawing/2014/main" id="{DE5B04FA-3985-4BB0-A778-BCDE1699F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1616" y="4949145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438" y="473170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9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4838" y="473170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0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038" y="473170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1" name="Rectangle 186">
            <a:extLst>
              <a:ext uri="{FF2B5EF4-FFF2-40B4-BE49-F238E27FC236}">
                <a16:creationId xmlns:a16="http://schemas.microsoft.com/office/drawing/2014/main" id="{A78A898C-38D2-4EAE-9377-D3E75A257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8238" y="473170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2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4638" y="473170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3" name="Rectangle 189">
            <a:extLst>
              <a:ext uri="{FF2B5EF4-FFF2-40B4-BE49-F238E27FC236}">
                <a16:creationId xmlns:a16="http://schemas.microsoft.com/office/drawing/2014/main" id="{20FF4056-32CF-4B7F-913A-E8C89ADD79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20308" y="4337658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4" name="Rectangle 190">
            <a:extLst>
              <a:ext uri="{FF2B5EF4-FFF2-40B4-BE49-F238E27FC236}">
                <a16:creationId xmlns:a16="http://schemas.microsoft.com/office/drawing/2014/main" id="{25C58313-198D-46A6-92A2-E2EA6FD1C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4608" y="3918558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6" name="Text Box 196">
            <a:extLst>
              <a:ext uri="{FF2B5EF4-FFF2-40B4-BE49-F238E27FC236}">
                <a16:creationId xmlns:a16="http://schemas.microsoft.com/office/drawing/2014/main" id="{59CA266F-1CB0-483E-97CA-77ABCE426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3638" y="5724396"/>
            <a:ext cx="1719192" cy="35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500" dirty="0"/>
          </a:p>
        </p:txBody>
      </p:sp>
      <p:sp>
        <p:nvSpPr>
          <p:cNvPr id="47" name="Text Box 211">
            <a:extLst>
              <a:ext uri="{FF2B5EF4-FFF2-40B4-BE49-F238E27FC236}">
                <a16:creationId xmlns:a16="http://schemas.microsoft.com/office/drawing/2014/main" id="{C8466EB9-F401-44EE-82C1-B32F5780A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445" y="4117041"/>
            <a:ext cx="128659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500"/>
              <a:t>    Meio tijolo</a:t>
            </a:r>
          </a:p>
        </p:txBody>
      </p:sp>
      <p:sp>
        <p:nvSpPr>
          <p:cNvPr id="49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977836" y="3685990"/>
            <a:ext cx="201613" cy="209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50" name="Rectangle 215">
            <a:extLst>
              <a:ext uri="{FF2B5EF4-FFF2-40B4-BE49-F238E27FC236}">
                <a16:creationId xmlns:a16="http://schemas.microsoft.com/office/drawing/2014/main" id="{4E0809B2-D20C-42E0-8538-37DBFF2C425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47042" y="3295910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51" name="Rectangle 216">
            <a:extLst>
              <a:ext uri="{FF2B5EF4-FFF2-40B4-BE49-F238E27FC236}">
                <a16:creationId xmlns:a16="http://schemas.microsoft.com/office/drawing/2014/main" id="{1BFBE09A-F452-451B-9C1B-6124AB05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438" y="2901862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52" name="Line 217">
            <a:extLst>
              <a:ext uri="{FF2B5EF4-FFF2-40B4-BE49-F238E27FC236}">
                <a16:creationId xmlns:a16="http://schemas.microsoft.com/office/drawing/2014/main" id="{C575D395-BAAD-4482-870A-FD15AE03F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0692" y="4949145"/>
            <a:ext cx="0" cy="593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" name="Rectangle 222">
            <a:extLst>
              <a:ext uri="{FF2B5EF4-FFF2-40B4-BE49-F238E27FC236}">
                <a16:creationId xmlns:a16="http://schemas.microsoft.com/office/drawing/2014/main" id="{252B86E2-418B-4702-8B69-A96A04522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4638" y="2901862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54" name="Rectangle 223">
            <a:extLst>
              <a:ext uri="{FF2B5EF4-FFF2-40B4-BE49-F238E27FC236}">
                <a16:creationId xmlns:a16="http://schemas.microsoft.com/office/drawing/2014/main" id="{32BA8793-4219-44E8-BB1A-1566372C9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36" y="2901862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55" name="Rectangle 224">
            <a:extLst>
              <a:ext uri="{FF2B5EF4-FFF2-40B4-BE49-F238E27FC236}">
                <a16:creationId xmlns:a16="http://schemas.microsoft.com/office/drawing/2014/main" id="{D9884393-13D1-49F5-8FBB-60A758E55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8238" y="2901862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56" name="Rectangle 225">
            <a:extLst>
              <a:ext uri="{FF2B5EF4-FFF2-40B4-BE49-F238E27FC236}">
                <a16:creationId xmlns:a16="http://schemas.microsoft.com/office/drawing/2014/main" id="{5A3E4779-F226-4C19-88CE-042F87CF3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4838" y="2901862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57" name="Line 226">
            <a:extLst>
              <a:ext uri="{FF2B5EF4-FFF2-40B4-BE49-F238E27FC236}">
                <a16:creationId xmlns:a16="http://schemas.microsoft.com/office/drawing/2014/main" id="{7C1E6862-09CB-46B1-B4BE-80C608EF2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9450882" y="4949145"/>
            <a:ext cx="0" cy="593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" name="Text Box 228">
            <a:extLst>
              <a:ext uri="{FF2B5EF4-FFF2-40B4-BE49-F238E27FC236}">
                <a16:creationId xmlns:a16="http://schemas.microsoft.com/office/drawing/2014/main" id="{A417C1B3-58DC-4E3F-B79E-3B798AA2B43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256046" y="5011496"/>
            <a:ext cx="808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dirty="0"/>
              <a:t>33 cm</a:t>
            </a:r>
          </a:p>
        </p:txBody>
      </p:sp>
      <p:sp>
        <p:nvSpPr>
          <p:cNvPr id="60" name="Text Box 229">
            <a:extLst>
              <a:ext uri="{FF2B5EF4-FFF2-40B4-BE49-F238E27FC236}">
                <a16:creationId xmlns:a16="http://schemas.microsoft.com/office/drawing/2014/main" id="{518ADFF8-0A41-4D72-8D9C-FC4807BB182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453806" y="5084730"/>
            <a:ext cx="808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dirty="0"/>
              <a:t>33 cm</a:t>
            </a:r>
          </a:p>
        </p:txBody>
      </p:sp>
      <p:sp>
        <p:nvSpPr>
          <p:cNvPr id="61" name="Line 240">
            <a:extLst>
              <a:ext uri="{FF2B5EF4-FFF2-40B4-BE49-F238E27FC236}">
                <a16:creationId xmlns:a16="http://schemas.microsoft.com/office/drawing/2014/main" id="{B06657D0-66E6-4216-ADE4-2494D7D291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4851" y="4090053"/>
            <a:ext cx="687531" cy="1968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2" name="Line 241">
            <a:extLst>
              <a:ext uri="{FF2B5EF4-FFF2-40B4-BE49-F238E27FC236}">
                <a16:creationId xmlns:a16="http://schemas.microsoft.com/office/drawing/2014/main" id="{597DA43F-A2D6-4A61-A120-1C11D54BC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7591" y="3911036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322286" y="3688078"/>
            <a:ext cx="201613" cy="209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64" name="Rectangle 215">
            <a:extLst>
              <a:ext uri="{FF2B5EF4-FFF2-40B4-BE49-F238E27FC236}">
                <a16:creationId xmlns:a16="http://schemas.microsoft.com/office/drawing/2014/main" id="{4E0809B2-D20C-42E0-8538-37DBFF2C425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178966" y="3272946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cxnSp>
        <p:nvCxnSpPr>
          <p:cNvPr id="66" name="Conector reto 65"/>
          <p:cNvCxnSpPr/>
          <p:nvPr/>
        </p:nvCxnSpPr>
        <p:spPr>
          <a:xfrm>
            <a:off x="7100696" y="4168427"/>
            <a:ext cx="280734" cy="19033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>
            <a:off x="8037542" y="4727147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>
            <a:off x="7494734" y="4719180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>
            <a:off x="6973862" y="4706654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6440478" y="4708205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7111109" y="4695244"/>
            <a:ext cx="280734" cy="19033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2" descr="Identidade Visual do Câmpus Votuporanga do IFSP - Instituto ...">
            <a:extLst>
              <a:ext uri="{FF2B5EF4-FFF2-40B4-BE49-F238E27FC236}">
                <a16:creationId xmlns:a16="http://schemas.microsoft.com/office/drawing/2014/main" id="{08CDAA0D-3A72-42D5-95C1-14BF54FBE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1" b="54871"/>
          <a:stretch/>
        </p:blipFill>
        <p:spPr bwMode="auto">
          <a:xfrm>
            <a:off x="1712936" y="357560"/>
            <a:ext cx="1447800" cy="110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aixaDeTexto 72"/>
          <p:cNvSpPr txBox="1"/>
          <p:nvPr/>
        </p:nvSpPr>
        <p:spPr>
          <a:xfrm>
            <a:off x="3160736" y="185833"/>
            <a:ext cx="7089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da parede em </a:t>
            </a:r>
            <a:r>
              <a:rPr lang="pt-BR" sz="36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pt-BR" sz="36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Nasce uma parede – assentar a 1º fiada  </a:t>
            </a:r>
            <a:endParaRPr lang="pt-BR" sz="6000" dirty="0"/>
          </a:p>
        </p:txBody>
      </p:sp>
      <p:cxnSp>
        <p:nvCxnSpPr>
          <p:cNvPr id="76" name="Conector reto 75"/>
          <p:cNvCxnSpPr/>
          <p:nvPr/>
        </p:nvCxnSpPr>
        <p:spPr>
          <a:xfrm>
            <a:off x="8508200" y="2901862"/>
            <a:ext cx="95896" cy="3611672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>
            <a:off x="5942602" y="2881166"/>
            <a:ext cx="61276" cy="351300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ixaDeTexto 78"/>
          <p:cNvSpPr txBox="1"/>
          <p:nvPr/>
        </p:nvSpPr>
        <p:spPr>
          <a:xfrm>
            <a:off x="802814" y="2145721"/>
            <a:ext cx="3541178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cap="all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assentar a 1º fiada 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Manter cada tijolo no lugar e assentar 1 de cada vez;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Após todos assentados, verificar se as posições estão corretas, respeitando a igualdade das juntas entre tijolos;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Preencher convenientemente as juntas dos tijolos com argamassa.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682" y="614923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1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2082" y="614923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2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5282" y="614923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3" name="Rectangle 186">
            <a:extLst>
              <a:ext uri="{FF2B5EF4-FFF2-40B4-BE49-F238E27FC236}">
                <a16:creationId xmlns:a16="http://schemas.microsoft.com/office/drawing/2014/main" id="{A78A898C-38D2-4EAE-9377-D3E75A257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5482" y="614923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4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882" y="614923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85" name="Conector reto 84"/>
          <p:cNvCxnSpPr/>
          <p:nvPr/>
        </p:nvCxnSpPr>
        <p:spPr>
          <a:xfrm>
            <a:off x="8114786" y="6144673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>
            <a:off x="7571978" y="6136706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/>
          <p:cNvCxnSpPr/>
          <p:nvPr/>
        </p:nvCxnSpPr>
        <p:spPr>
          <a:xfrm>
            <a:off x="7051106" y="6124180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>
          <a:xfrm>
            <a:off x="6517722" y="6125731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/>
          <p:cNvCxnSpPr/>
          <p:nvPr/>
        </p:nvCxnSpPr>
        <p:spPr>
          <a:xfrm>
            <a:off x="5411244" y="6394172"/>
            <a:ext cx="0" cy="19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to 94"/>
          <p:cNvCxnSpPr/>
          <p:nvPr/>
        </p:nvCxnSpPr>
        <p:spPr>
          <a:xfrm flipV="1">
            <a:off x="5699342" y="6425852"/>
            <a:ext cx="3219190" cy="104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to 101"/>
          <p:cNvCxnSpPr/>
          <p:nvPr/>
        </p:nvCxnSpPr>
        <p:spPr>
          <a:xfrm>
            <a:off x="6017199" y="6356133"/>
            <a:ext cx="2586897" cy="854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2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068849" y="5027112"/>
            <a:ext cx="1152394" cy="40083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9601189" y="5004148"/>
            <a:ext cx="1152394" cy="40083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325625" y="5006236"/>
            <a:ext cx="1152394" cy="40083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9323541" y="5002065"/>
            <a:ext cx="956153" cy="4008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 rot="16200000">
            <a:off x="8407042" y="4077222"/>
            <a:ext cx="1152394" cy="40083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7653400" y="5006236"/>
            <a:ext cx="956153" cy="4008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 rot="16200000">
            <a:off x="8417491" y="4624195"/>
            <a:ext cx="1152394" cy="4008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8782823" y="4887231"/>
            <a:ext cx="400833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9601193" y="5006236"/>
            <a:ext cx="0" cy="400833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9496808" y="4999976"/>
            <a:ext cx="0" cy="400833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8350681" y="5020850"/>
            <a:ext cx="0" cy="400833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8246296" y="5014590"/>
            <a:ext cx="0" cy="400833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H="1">
            <a:off x="9308922" y="4039645"/>
            <a:ext cx="699374" cy="8141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9563612" y="3632547"/>
            <a:ext cx="2223377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 Black" panose="020B0A04020102020204" pitchFamily="34" charset="0"/>
              </a:rPr>
              <a:t>PONTO FRÁGIL</a:t>
            </a:r>
          </a:p>
        </p:txBody>
      </p:sp>
      <p:pic>
        <p:nvPicPr>
          <p:cNvPr id="28" name="Picture 2" descr="Identidade Visual do Câmpus Votuporanga do IFSP - Instituto ...">
            <a:extLst>
              <a:ext uri="{FF2B5EF4-FFF2-40B4-BE49-F238E27FC236}">
                <a16:creationId xmlns:a16="http://schemas.microsoft.com/office/drawing/2014/main" id="{08CDAA0D-3A72-42D5-95C1-14BF54FBE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1" b="54871"/>
          <a:stretch/>
        </p:blipFill>
        <p:spPr bwMode="auto">
          <a:xfrm>
            <a:off x="1111688" y="357560"/>
            <a:ext cx="1577402" cy="110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ixaDeTexto 28"/>
          <p:cNvSpPr txBox="1"/>
          <p:nvPr/>
        </p:nvSpPr>
        <p:spPr>
          <a:xfrm>
            <a:off x="2129426" y="185833"/>
            <a:ext cx="93318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da parede em </a:t>
            </a:r>
            <a:r>
              <a:rPr lang="pt-BR" sz="36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pt-BR" sz="36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Nasce uma parede </a:t>
            </a:r>
          </a:p>
          <a:p>
            <a:pPr algn="ctr"/>
            <a:r>
              <a:rPr lang="pt-BR" sz="36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detalhe de amarração das paredes</a:t>
            </a:r>
            <a:endParaRPr lang="pt-BR" sz="60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914400" y="2229633"/>
            <a:ext cx="3823242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Detalhe de amarração das paredes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Onde nasce a parede é um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 frágil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(conforme  figuras);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Neste ponto é feita amarração, nas 1º, 3º, 5º e 7º fiadas o tijolo que passa na parede de desenho horizontal é inteiro;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Nas fiadas 2º, 4º, 6º o tijolo que passa na parede de desenho vertical é inteiro.</a:t>
            </a:r>
          </a:p>
          <a:p>
            <a:pPr marL="342900" indent="-342900" algn="ctr">
              <a:buFont typeface="+mj-lt"/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1364" y="291543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4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4764" y="2902910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5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964" y="291543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7" name="Rectangle 189">
            <a:extLst>
              <a:ext uri="{FF2B5EF4-FFF2-40B4-BE49-F238E27FC236}">
                <a16:creationId xmlns:a16="http://schemas.microsoft.com/office/drawing/2014/main" id="{20FF4056-32CF-4B7F-913A-E8C89ADD79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756749" y="2497904"/>
            <a:ext cx="444830" cy="2339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42" name="Conector reto 41"/>
          <p:cNvCxnSpPr/>
          <p:nvPr/>
        </p:nvCxnSpPr>
        <p:spPr>
          <a:xfrm>
            <a:off x="6254660" y="2890384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5733788" y="2890384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5858509" y="2878974"/>
            <a:ext cx="280734" cy="19033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 flipH="1">
            <a:off x="5963629" y="3678985"/>
            <a:ext cx="527604" cy="6116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6239452" y="3471797"/>
            <a:ext cx="2119581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 Black" panose="020B0A04020102020204" pitchFamily="34" charset="0"/>
              </a:rPr>
              <a:t>PONTO FRÁGIL</a:t>
            </a:r>
          </a:p>
        </p:txBody>
      </p:sp>
      <p:cxnSp>
        <p:nvCxnSpPr>
          <p:cNvPr id="48" name="Conector de seta reta 47"/>
          <p:cNvCxnSpPr>
            <a:stCxn id="49" idx="1"/>
          </p:cNvCxnSpPr>
          <p:nvPr/>
        </p:nvCxnSpPr>
        <p:spPr>
          <a:xfrm flipH="1">
            <a:off x="6242135" y="2333258"/>
            <a:ext cx="367424" cy="5105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/>
          <p:cNvSpPr txBox="1"/>
          <p:nvPr/>
        </p:nvSpPr>
        <p:spPr>
          <a:xfrm>
            <a:off x="6609559" y="2148592"/>
            <a:ext cx="2233818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 Black" panose="020B0A04020102020204" pitchFamily="34" charset="0"/>
              </a:rPr>
              <a:t>PONTO FRÁGIL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4817934" y="3159499"/>
            <a:ext cx="232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1º, 3º, 5º e 7º fiadas</a:t>
            </a:r>
          </a:p>
        </p:txBody>
      </p:sp>
      <p:sp>
        <p:nvSpPr>
          <p:cNvPr id="52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6743" y="4292713"/>
            <a:ext cx="338110" cy="2136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55" name="Rectangle 189">
            <a:extLst>
              <a:ext uri="{FF2B5EF4-FFF2-40B4-BE49-F238E27FC236}">
                <a16:creationId xmlns:a16="http://schemas.microsoft.com/office/drawing/2014/main" id="{20FF4056-32CF-4B7F-913A-E8C89ADD79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536334" y="4147883"/>
            <a:ext cx="467231" cy="2476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57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20" y="4294838"/>
            <a:ext cx="338110" cy="2136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63" name="Conector reto 62"/>
          <p:cNvCxnSpPr/>
          <p:nvPr/>
        </p:nvCxnSpPr>
        <p:spPr>
          <a:xfrm>
            <a:off x="5925562" y="4258757"/>
            <a:ext cx="15695" cy="26480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>
            <a:off x="5626313" y="4273925"/>
            <a:ext cx="15695" cy="26480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/>
          <p:cNvSpPr txBox="1"/>
          <p:nvPr/>
        </p:nvSpPr>
        <p:spPr>
          <a:xfrm>
            <a:off x="4862362" y="4538725"/>
            <a:ext cx="232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2º, 4º, 6º fiadas</a:t>
            </a:r>
          </a:p>
        </p:txBody>
      </p:sp>
    </p:spTree>
    <p:extLst>
      <p:ext uri="{BB962C8B-B14F-4D97-AF65-F5344CB8AC3E}">
        <p14:creationId xmlns:p14="http://schemas.microsoft.com/office/powerpoint/2010/main" val="3851714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96">
            <a:extLst>
              <a:ext uri="{FF2B5EF4-FFF2-40B4-BE49-F238E27FC236}">
                <a16:creationId xmlns:a16="http://schemas.microsoft.com/office/drawing/2014/main" id="{59CA266F-1CB0-483E-97CA-77ABCE426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3638" y="5724396"/>
            <a:ext cx="1719192" cy="35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500" dirty="0"/>
          </a:p>
        </p:txBody>
      </p:sp>
      <p:sp>
        <p:nvSpPr>
          <p:cNvPr id="13" name="Text Box 211">
            <a:extLst>
              <a:ext uri="{FF2B5EF4-FFF2-40B4-BE49-F238E27FC236}">
                <a16:creationId xmlns:a16="http://schemas.microsoft.com/office/drawing/2014/main" id="{C8466EB9-F401-44EE-82C1-B32F5780A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805" y="4129797"/>
            <a:ext cx="128659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500" dirty="0"/>
              <a:t>    </a:t>
            </a:r>
          </a:p>
        </p:txBody>
      </p:sp>
      <p:sp>
        <p:nvSpPr>
          <p:cNvPr id="23" name="Text Box 228">
            <a:extLst>
              <a:ext uri="{FF2B5EF4-FFF2-40B4-BE49-F238E27FC236}">
                <a16:creationId xmlns:a16="http://schemas.microsoft.com/office/drawing/2014/main" id="{A417C1B3-58DC-4E3F-B79E-3B798AA2B43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256046" y="5011496"/>
            <a:ext cx="808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dirty="0"/>
              <a:t>33 cm</a:t>
            </a:r>
          </a:p>
        </p:txBody>
      </p:sp>
      <p:pic>
        <p:nvPicPr>
          <p:cNvPr id="35" name="Picture 2" descr="Identidade Visual do Câmpus Votuporanga do IFSP - Instituto ...">
            <a:extLst>
              <a:ext uri="{FF2B5EF4-FFF2-40B4-BE49-F238E27FC236}">
                <a16:creationId xmlns:a16="http://schemas.microsoft.com/office/drawing/2014/main" id="{08CDAA0D-3A72-42D5-95C1-14BF54FBE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1" b="54871"/>
          <a:stretch/>
        </p:blipFill>
        <p:spPr bwMode="auto">
          <a:xfrm>
            <a:off x="1580027" y="355430"/>
            <a:ext cx="1447800" cy="110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aixaDeTexto 35"/>
          <p:cNvSpPr txBox="1"/>
          <p:nvPr/>
        </p:nvSpPr>
        <p:spPr>
          <a:xfrm>
            <a:off x="3019781" y="123166"/>
            <a:ext cx="79247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da parede em </a:t>
            </a:r>
            <a:r>
              <a:rPr lang="pt-BR" sz="36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 Nasce uma parede – </a:t>
            </a:r>
          </a:p>
          <a:p>
            <a:pPr algn="ctr"/>
            <a:r>
              <a:rPr lang="pt-BR" sz="36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assentar a 2º fiada  </a:t>
            </a:r>
            <a:endParaRPr lang="pt-BR" sz="6000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741337" y="1678721"/>
            <a:ext cx="3527940" cy="4801314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cap="all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assentar a 2º fiada </a:t>
            </a:r>
          </a:p>
          <a:p>
            <a:pPr marL="342900" indent="-342900"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tijolo inteiro da parede que nasce fica dentro da outra parede (tijolo a);</a:t>
            </a:r>
          </a:p>
          <a:p>
            <a:pPr marL="342900" indent="-342900"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reforço das juntas há necessidade do uso  de  ¾ do tijolo na posição indicada na figura;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Preencher convenientemente as juntas dos tijolos com argamassa.</a:t>
            </a:r>
          </a:p>
          <a:p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 a primeira fiada devidamente assentada, as demais fiadas se referencia nela, ficando mais fácil o assentamento.</a:t>
            </a:r>
            <a:endParaRPr lang="pt-BR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553" y="6149868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0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7134" y="614923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1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5282" y="6149232"/>
            <a:ext cx="486438" cy="21811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2" name="Rectangle 186">
            <a:extLst>
              <a:ext uri="{FF2B5EF4-FFF2-40B4-BE49-F238E27FC236}">
                <a16:creationId xmlns:a16="http://schemas.microsoft.com/office/drawing/2014/main" id="{A78A898C-38D2-4EAE-9377-D3E75A257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4531" y="6149157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3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882" y="614923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44" name="Conector reto 43"/>
          <p:cNvCxnSpPr/>
          <p:nvPr/>
        </p:nvCxnSpPr>
        <p:spPr>
          <a:xfrm>
            <a:off x="8114786" y="6144673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7613725" y="6136706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7088684" y="6124180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6517722" y="6125731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>
            <a:off x="5411244" y="6394172"/>
            <a:ext cx="0" cy="19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5699342" y="6425852"/>
            <a:ext cx="3219190" cy="104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6018184" y="6380454"/>
            <a:ext cx="2586897" cy="854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180">
            <a:extLst>
              <a:ext uri="{FF2B5EF4-FFF2-40B4-BE49-F238E27FC236}">
                <a16:creationId xmlns:a16="http://schemas.microsoft.com/office/drawing/2014/main" id="{369863CB-A5C0-4116-B05C-32DB163A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266" y="2137351"/>
            <a:ext cx="4570413" cy="3427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58" name="Line 181">
            <a:extLst>
              <a:ext uri="{FF2B5EF4-FFF2-40B4-BE49-F238E27FC236}">
                <a16:creationId xmlns:a16="http://schemas.microsoft.com/office/drawing/2014/main" id="{867CCD0B-4294-41D8-B4BB-AA3972AF7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9174" y="2063738"/>
            <a:ext cx="38498" cy="34666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" name="Line 182">
            <a:extLst>
              <a:ext uri="{FF2B5EF4-FFF2-40B4-BE49-F238E27FC236}">
                <a16:creationId xmlns:a16="http://schemas.microsoft.com/office/drawing/2014/main" id="{DE5B04FA-3985-4BB0-A778-BCDE1699F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194" y="4936619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7441" y="4706071"/>
            <a:ext cx="338110" cy="2136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61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611" y="4718598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62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352" y="472027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69" name="Text Box 211">
            <a:extLst>
              <a:ext uri="{FF2B5EF4-FFF2-40B4-BE49-F238E27FC236}">
                <a16:creationId xmlns:a16="http://schemas.microsoft.com/office/drawing/2014/main" id="{C8466EB9-F401-44EE-82C1-B32F5780A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075" y="4104515"/>
            <a:ext cx="128659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500" dirty="0"/>
          </a:p>
        </p:txBody>
      </p:sp>
      <p:sp>
        <p:nvSpPr>
          <p:cNvPr id="71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40466" y="3673464"/>
            <a:ext cx="201613" cy="209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72" name="Rectangle 215">
            <a:extLst>
              <a:ext uri="{FF2B5EF4-FFF2-40B4-BE49-F238E27FC236}">
                <a16:creationId xmlns:a16="http://schemas.microsoft.com/office/drawing/2014/main" id="{4E0809B2-D20C-42E0-8538-37DBFF2C425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909672" y="3258332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73" name="Rectangle 216">
            <a:extLst>
              <a:ext uri="{FF2B5EF4-FFF2-40B4-BE49-F238E27FC236}">
                <a16:creationId xmlns:a16="http://schemas.microsoft.com/office/drawing/2014/main" id="{1BFBE09A-F452-451B-9C1B-6124AB05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4068" y="2889336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74" name="Line 217">
            <a:extLst>
              <a:ext uri="{FF2B5EF4-FFF2-40B4-BE49-F238E27FC236}">
                <a16:creationId xmlns:a16="http://schemas.microsoft.com/office/drawing/2014/main" id="{C575D395-BAAD-4482-870A-FD15AE03F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8270" y="4936619"/>
            <a:ext cx="0" cy="593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5" name="Rectangle 222">
            <a:extLst>
              <a:ext uri="{FF2B5EF4-FFF2-40B4-BE49-F238E27FC236}">
                <a16:creationId xmlns:a16="http://schemas.microsoft.com/office/drawing/2014/main" id="{252B86E2-418B-4702-8B69-A96A04522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794" y="2889336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76" name="Rectangle 223">
            <a:extLst>
              <a:ext uri="{FF2B5EF4-FFF2-40B4-BE49-F238E27FC236}">
                <a16:creationId xmlns:a16="http://schemas.microsoft.com/office/drawing/2014/main" id="{32BA8793-4219-44E8-BB1A-1566372C9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2366" y="2889336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77" name="Rectangle 224">
            <a:extLst>
              <a:ext uri="{FF2B5EF4-FFF2-40B4-BE49-F238E27FC236}">
                <a16:creationId xmlns:a16="http://schemas.microsoft.com/office/drawing/2014/main" id="{D9884393-13D1-49F5-8FBB-60A758E55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0868" y="2889336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78" name="Rectangle 225">
            <a:extLst>
              <a:ext uri="{FF2B5EF4-FFF2-40B4-BE49-F238E27FC236}">
                <a16:creationId xmlns:a16="http://schemas.microsoft.com/office/drawing/2014/main" id="{5A3E4779-F226-4C19-88CE-042F87CF3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468" y="2889336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79" name="Line 226">
            <a:extLst>
              <a:ext uri="{FF2B5EF4-FFF2-40B4-BE49-F238E27FC236}">
                <a16:creationId xmlns:a16="http://schemas.microsoft.com/office/drawing/2014/main" id="{7C1E6862-09CB-46B1-B4BE-80C608EF2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9588668" y="4936619"/>
            <a:ext cx="0" cy="593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0" name="Text Box 227">
            <a:extLst>
              <a:ext uri="{FF2B5EF4-FFF2-40B4-BE49-F238E27FC236}">
                <a16:creationId xmlns:a16="http://schemas.microsoft.com/office/drawing/2014/main" id="{CD3EA51F-2742-4B1F-9031-45FD8B756B24}"/>
              </a:ext>
            </a:extLst>
          </p:cNvPr>
          <p:cNvSpPr txBox="1">
            <a:spLocks noChangeArrowheads="1"/>
          </p:cNvSpPr>
          <p:nvPr/>
        </p:nvSpPr>
        <p:spPr bwMode="auto">
          <a:xfrm rot="5400000" flipV="1">
            <a:off x="5084930" y="2276693"/>
            <a:ext cx="396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400"/>
          </a:p>
        </p:txBody>
      </p:sp>
      <p:sp>
        <p:nvSpPr>
          <p:cNvPr id="81" name="Text Box 229">
            <a:extLst>
              <a:ext uri="{FF2B5EF4-FFF2-40B4-BE49-F238E27FC236}">
                <a16:creationId xmlns:a16="http://schemas.microsoft.com/office/drawing/2014/main" id="{518ADFF8-0A41-4D72-8D9C-FC4807BB182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516436" y="5034626"/>
            <a:ext cx="808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dirty="0"/>
              <a:t>33 cm</a:t>
            </a:r>
          </a:p>
        </p:txBody>
      </p:sp>
      <p:sp>
        <p:nvSpPr>
          <p:cNvPr id="82" name="Line 241">
            <a:extLst>
              <a:ext uri="{FF2B5EF4-FFF2-40B4-BE49-F238E27FC236}">
                <a16:creationId xmlns:a16="http://schemas.microsoft.com/office/drawing/2014/main" id="{597DA43F-A2D6-4A61-A120-1C11D54BC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2851" y="389851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3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372390" y="3675552"/>
            <a:ext cx="201613" cy="209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84" name="Rectangle 215">
            <a:extLst>
              <a:ext uri="{FF2B5EF4-FFF2-40B4-BE49-F238E27FC236}">
                <a16:creationId xmlns:a16="http://schemas.microsoft.com/office/drawing/2014/main" id="{4E0809B2-D20C-42E0-8538-37DBFF2C425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254122" y="3260420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cxnSp>
        <p:nvCxnSpPr>
          <p:cNvPr id="85" name="Conector reto 84"/>
          <p:cNvCxnSpPr/>
          <p:nvPr/>
        </p:nvCxnSpPr>
        <p:spPr>
          <a:xfrm>
            <a:off x="8554375" y="2778768"/>
            <a:ext cx="97537" cy="3708163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>
            <a:off x="5977438" y="2813773"/>
            <a:ext cx="61730" cy="2522315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211">
            <a:extLst>
              <a:ext uri="{FF2B5EF4-FFF2-40B4-BE49-F238E27FC236}">
                <a16:creationId xmlns:a16="http://schemas.microsoft.com/office/drawing/2014/main" id="{C8466EB9-F401-44EE-82C1-B32F5780A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313" y="2252755"/>
            <a:ext cx="1386299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500" dirty="0"/>
              <a:t>   linha central</a:t>
            </a:r>
          </a:p>
        </p:txBody>
      </p:sp>
      <p:sp>
        <p:nvSpPr>
          <p:cNvPr id="90" name="Line 240">
            <a:extLst>
              <a:ext uri="{FF2B5EF4-FFF2-40B4-BE49-F238E27FC236}">
                <a16:creationId xmlns:a16="http://schemas.microsoft.com/office/drawing/2014/main" id="{B06657D0-66E6-4216-ADE4-2494D7D291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55612" y="2438708"/>
            <a:ext cx="321800" cy="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" name="Rectangle 189">
            <a:extLst>
              <a:ext uri="{FF2B5EF4-FFF2-40B4-BE49-F238E27FC236}">
                <a16:creationId xmlns:a16="http://schemas.microsoft.com/office/drawing/2014/main" id="{20FF4056-32CF-4B7F-913A-E8C89ADD79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77032" y="4561241"/>
            <a:ext cx="467231" cy="24769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93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42609" y="4705262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94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372390" y="4702104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95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018" y="4708196"/>
            <a:ext cx="338110" cy="2136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96" name="Rectangle 189">
            <a:extLst>
              <a:ext uri="{FF2B5EF4-FFF2-40B4-BE49-F238E27FC236}">
                <a16:creationId xmlns:a16="http://schemas.microsoft.com/office/drawing/2014/main" id="{20FF4056-32CF-4B7F-913A-E8C89ADD79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78086" y="3999788"/>
            <a:ext cx="467231" cy="24769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98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247193" y="5872268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99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22153" y="5875696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00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862" y="587475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01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2745" y="5874485"/>
            <a:ext cx="338110" cy="2136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03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7107" y="5873077"/>
            <a:ext cx="338110" cy="2136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04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5803" y="588560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05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437108" y="5881636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06" name="CaixaDeTexto 105"/>
          <p:cNvSpPr txBox="1"/>
          <p:nvPr/>
        </p:nvSpPr>
        <p:spPr>
          <a:xfrm>
            <a:off x="7656106" y="4074185"/>
            <a:ext cx="12624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¾ de tijolo </a:t>
            </a:r>
          </a:p>
        </p:txBody>
      </p:sp>
      <p:cxnSp>
        <p:nvCxnSpPr>
          <p:cNvPr id="108" name="Conector de seta reta 107"/>
          <p:cNvCxnSpPr/>
          <p:nvPr/>
        </p:nvCxnSpPr>
        <p:spPr>
          <a:xfrm flipH="1">
            <a:off x="7668722" y="4445028"/>
            <a:ext cx="419714" cy="2272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aixaDeTexto 109"/>
          <p:cNvSpPr txBox="1"/>
          <p:nvPr/>
        </p:nvSpPr>
        <p:spPr>
          <a:xfrm>
            <a:off x="5779294" y="4088799"/>
            <a:ext cx="12624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¾ de tijolo </a:t>
            </a:r>
          </a:p>
        </p:txBody>
      </p:sp>
      <p:cxnSp>
        <p:nvCxnSpPr>
          <p:cNvPr id="111" name="Conector de seta reta 110"/>
          <p:cNvCxnSpPr/>
          <p:nvPr/>
        </p:nvCxnSpPr>
        <p:spPr>
          <a:xfrm>
            <a:off x="6630829" y="4458131"/>
            <a:ext cx="426378" cy="2710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CaixaDeTexto 113"/>
          <p:cNvSpPr txBox="1"/>
          <p:nvPr/>
        </p:nvSpPr>
        <p:spPr>
          <a:xfrm>
            <a:off x="8990456" y="4490498"/>
            <a:ext cx="13704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1/2de tijolo </a:t>
            </a:r>
          </a:p>
        </p:txBody>
      </p:sp>
      <p:cxnSp>
        <p:nvCxnSpPr>
          <p:cNvPr id="115" name="Conector de seta reta 114"/>
          <p:cNvCxnSpPr/>
          <p:nvPr/>
        </p:nvCxnSpPr>
        <p:spPr>
          <a:xfrm flipH="1">
            <a:off x="8597846" y="4572170"/>
            <a:ext cx="419714" cy="2272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 Box 211">
            <a:extLst>
              <a:ext uri="{FF2B5EF4-FFF2-40B4-BE49-F238E27FC236}">
                <a16:creationId xmlns:a16="http://schemas.microsoft.com/office/drawing/2014/main" id="{C8466EB9-F401-44EE-82C1-B32F5780A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071" y="4206811"/>
            <a:ext cx="1076657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500" dirty="0"/>
          </a:p>
        </p:txBody>
      </p:sp>
      <p:sp>
        <p:nvSpPr>
          <p:cNvPr id="118" name="CaixaDeTexto 117"/>
          <p:cNvSpPr txBox="1"/>
          <p:nvPr/>
        </p:nvSpPr>
        <p:spPr>
          <a:xfrm>
            <a:off x="4492486" y="4152469"/>
            <a:ext cx="12624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½  de tijolo </a:t>
            </a:r>
          </a:p>
        </p:txBody>
      </p:sp>
      <p:cxnSp>
        <p:nvCxnSpPr>
          <p:cNvPr id="119" name="Conector de seta reta 118"/>
          <p:cNvCxnSpPr/>
          <p:nvPr/>
        </p:nvCxnSpPr>
        <p:spPr>
          <a:xfrm>
            <a:off x="5655889" y="4560427"/>
            <a:ext cx="426378" cy="2710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aixaDeTexto 119"/>
          <p:cNvSpPr txBox="1"/>
          <p:nvPr/>
        </p:nvSpPr>
        <p:spPr>
          <a:xfrm>
            <a:off x="7808506" y="5053301"/>
            <a:ext cx="10568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Tijolo a </a:t>
            </a:r>
          </a:p>
        </p:txBody>
      </p:sp>
      <p:cxnSp>
        <p:nvCxnSpPr>
          <p:cNvPr id="122" name="Conector de seta reta 121"/>
          <p:cNvCxnSpPr>
            <a:stCxn id="120" idx="1"/>
          </p:cNvCxnSpPr>
          <p:nvPr/>
        </p:nvCxnSpPr>
        <p:spPr>
          <a:xfrm flipH="1" flipV="1">
            <a:off x="7360180" y="4936619"/>
            <a:ext cx="448326" cy="301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to 123"/>
          <p:cNvCxnSpPr/>
          <p:nvPr/>
        </p:nvCxnSpPr>
        <p:spPr>
          <a:xfrm>
            <a:off x="6029639" y="6095762"/>
            <a:ext cx="2586897" cy="854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1085" y="470607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26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323" y="613612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27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7705" y="613612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129" name="Conector reto 128"/>
          <p:cNvCxnSpPr/>
          <p:nvPr/>
        </p:nvCxnSpPr>
        <p:spPr>
          <a:xfrm>
            <a:off x="7834019" y="4697167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ector reto 129"/>
          <p:cNvCxnSpPr/>
          <p:nvPr/>
        </p:nvCxnSpPr>
        <p:spPr>
          <a:xfrm>
            <a:off x="8375296" y="5849425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reto 130"/>
          <p:cNvCxnSpPr/>
          <p:nvPr/>
        </p:nvCxnSpPr>
        <p:spPr>
          <a:xfrm>
            <a:off x="7898225" y="5852724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to 131"/>
          <p:cNvCxnSpPr/>
          <p:nvPr/>
        </p:nvCxnSpPr>
        <p:spPr>
          <a:xfrm>
            <a:off x="7487441" y="5863996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to 132"/>
          <p:cNvCxnSpPr/>
          <p:nvPr/>
        </p:nvCxnSpPr>
        <p:spPr>
          <a:xfrm>
            <a:off x="7198244" y="5871324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to 133"/>
          <p:cNvCxnSpPr/>
          <p:nvPr/>
        </p:nvCxnSpPr>
        <p:spPr>
          <a:xfrm>
            <a:off x="6774741" y="5871324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reto 134"/>
          <p:cNvCxnSpPr/>
          <p:nvPr/>
        </p:nvCxnSpPr>
        <p:spPr>
          <a:xfrm>
            <a:off x="6260963" y="5860551"/>
            <a:ext cx="15695" cy="26480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ector reto 137"/>
          <p:cNvCxnSpPr/>
          <p:nvPr/>
        </p:nvCxnSpPr>
        <p:spPr>
          <a:xfrm>
            <a:off x="7466260" y="4672115"/>
            <a:ext cx="15695" cy="26480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reto 138"/>
          <p:cNvCxnSpPr/>
          <p:nvPr/>
        </p:nvCxnSpPr>
        <p:spPr>
          <a:xfrm>
            <a:off x="7167011" y="4687283"/>
            <a:ext cx="15695" cy="26480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reto 139"/>
          <p:cNvCxnSpPr/>
          <p:nvPr/>
        </p:nvCxnSpPr>
        <p:spPr>
          <a:xfrm>
            <a:off x="6792925" y="4688960"/>
            <a:ext cx="15695" cy="26480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ector reto 140"/>
          <p:cNvCxnSpPr/>
          <p:nvPr/>
        </p:nvCxnSpPr>
        <p:spPr>
          <a:xfrm>
            <a:off x="6281295" y="4680154"/>
            <a:ext cx="15695" cy="26480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to 141"/>
          <p:cNvCxnSpPr/>
          <p:nvPr/>
        </p:nvCxnSpPr>
        <p:spPr>
          <a:xfrm>
            <a:off x="8324300" y="4681083"/>
            <a:ext cx="15695" cy="26480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 reto 142"/>
          <p:cNvCxnSpPr/>
          <p:nvPr/>
        </p:nvCxnSpPr>
        <p:spPr>
          <a:xfrm flipV="1">
            <a:off x="7186954" y="4408079"/>
            <a:ext cx="269949" cy="6495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181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80">
            <a:extLst>
              <a:ext uri="{FF2B5EF4-FFF2-40B4-BE49-F238E27FC236}">
                <a16:creationId xmlns:a16="http://schemas.microsoft.com/office/drawing/2014/main" id="{369863CB-A5C0-4116-B05C-32DB163A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6269" y="1821088"/>
            <a:ext cx="4570413" cy="3427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5" name="Line 181">
            <a:extLst>
              <a:ext uri="{FF2B5EF4-FFF2-40B4-BE49-F238E27FC236}">
                <a16:creationId xmlns:a16="http://schemas.microsoft.com/office/drawing/2014/main" id="{867CCD0B-4294-41D8-B4BB-AA3972AF7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6544" y="1738063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" name="Line 182">
            <a:extLst>
              <a:ext uri="{FF2B5EF4-FFF2-40B4-BE49-F238E27FC236}">
                <a16:creationId xmlns:a16="http://schemas.microsoft.com/office/drawing/2014/main" id="{DE5B04FA-3985-4BB0-A778-BCDE1699F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1616" y="4610943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7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438" y="439350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8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4838" y="4388946"/>
            <a:ext cx="472151" cy="20617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9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038" y="439350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50" name="Rectangle 186">
            <a:extLst>
              <a:ext uri="{FF2B5EF4-FFF2-40B4-BE49-F238E27FC236}">
                <a16:creationId xmlns:a16="http://schemas.microsoft.com/office/drawing/2014/main" id="{A78A898C-38D2-4EAE-9377-D3E75A257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3295" y="4379078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51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4638" y="439350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52" name="Rectangle 189">
            <a:extLst>
              <a:ext uri="{FF2B5EF4-FFF2-40B4-BE49-F238E27FC236}">
                <a16:creationId xmlns:a16="http://schemas.microsoft.com/office/drawing/2014/main" id="{20FF4056-32CF-4B7F-913A-E8C89ADD79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20308" y="399945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53" name="Rectangle 190">
            <a:extLst>
              <a:ext uri="{FF2B5EF4-FFF2-40B4-BE49-F238E27FC236}">
                <a16:creationId xmlns:a16="http://schemas.microsoft.com/office/drawing/2014/main" id="{25C58313-198D-46A6-92A2-E2EA6FD1C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4608" y="3580356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54" name="Text Box 196">
            <a:extLst>
              <a:ext uri="{FF2B5EF4-FFF2-40B4-BE49-F238E27FC236}">
                <a16:creationId xmlns:a16="http://schemas.microsoft.com/office/drawing/2014/main" id="{59CA266F-1CB0-483E-97CA-77ABCE426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3638" y="5724396"/>
            <a:ext cx="1719192" cy="35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500" dirty="0"/>
          </a:p>
        </p:txBody>
      </p:sp>
      <p:sp>
        <p:nvSpPr>
          <p:cNvPr id="55" name="Text Box 211">
            <a:extLst>
              <a:ext uri="{FF2B5EF4-FFF2-40B4-BE49-F238E27FC236}">
                <a16:creationId xmlns:a16="http://schemas.microsoft.com/office/drawing/2014/main" id="{C8466EB9-F401-44EE-82C1-B32F5780A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445" y="3778839"/>
            <a:ext cx="128659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500"/>
              <a:t>    Meio tijolo</a:t>
            </a:r>
          </a:p>
        </p:txBody>
      </p:sp>
      <p:sp>
        <p:nvSpPr>
          <p:cNvPr id="56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977836" y="3347788"/>
            <a:ext cx="201613" cy="209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57" name="Rectangle 215">
            <a:extLst>
              <a:ext uri="{FF2B5EF4-FFF2-40B4-BE49-F238E27FC236}">
                <a16:creationId xmlns:a16="http://schemas.microsoft.com/office/drawing/2014/main" id="{4E0809B2-D20C-42E0-8538-37DBFF2C425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47042" y="2957708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58" name="Rectangle 216">
            <a:extLst>
              <a:ext uri="{FF2B5EF4-FFF2-40B4-BE49-F238E27FC236}">
                <a16:creationId xmlns:a16="http://schemas.microsoft.com/office/drawing/2014/main" id="{1BFBE09A-F452-451B-9C1B-6124AB05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438" y="2563660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59" name="Line 217">
            <a:extLst>
              <a:ext uri="{FF2B5EF4-FFF2-40B4-BE49-F238E27FC236}">
                <a16:creationId xmlns:a16="http://schemas.microsoft.com/office/drawing/2014/main" id="{C575D395-BAAD-4482-870A-FD15AE03F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0692" y="4610943"/>
            <a:ext cx="0" cy="593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" name="Rectangle 222">
            <a:extLst>
              <a:ext uri="{FF2B5EF4-FFF2-40B4-BE49-F238E27FC236}">
                <a16:creationId xmlns:a16="http://schemas.microsoft.com/office/drawing/2014/main" id="{252B86E2-418B-4702-8B69-A96A04522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4638" y="2563660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61" name="Rectangle 223">
            <a:extLst>
              <a:ext uri="{FF2B5EF4-FFF2-40B4-BE49-F238E27FC236}">
                <a16:creationId xmlns:a16="http://schemas.microsoft.com/office/drawing/2014/main" id="{32BA8793-4219-44E8-BB1A-1566372C9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36" y="2563660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62" name="Rectangle 224">
            <a:extLst>
              <a:ext uri="{FF2B5EF4-FFF2-40B4-BE49-F238E27FC236}">
                <a16:creationId xmlns:a16="http://schemas.microsoft.com/office/drawing/2014/main" id="{D9884393-13D1-49F5-8FBB-60A758E55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8238" y="2563660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63" name="Rectangle 225">
            <a:extLst>
              <a:ext uri="{FF2B5EF4-FFF2-40B4-BE49-F238E27FC236}">
                <a16:creationId xmlns:a16="http://schemas.microsoft.com/office/drawing/2014/main" id="{5A3E4779-F226-4C19-88CE-042F87CF3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4838" y="2563660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64" name="Line 226">
            <a:extLst>
              <a:ext uri="{FF2B5EF4-FFF2-40B4-BE49-F238E27FC236}">
                <a16:creationId xmlns:a16="http://schemas.microsoft.com/office/drawing/2014/main" id="{7C1E6862-09CB-46B1-B4BE-80C608EF2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9450882" y="4610943"/>
            <a:ext cx="0" cy="593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5" name="Text Box 228">
            <a:extLst>
              <a:ext uri="{FF2B5EF4-FFF2-40B4-BE49-F238E27FC236}">
                <a16:creationId xmlns:a16="http://schemas.microsoft.com/office/drawing/2014/main" id="{A417C1B3-58DC-4E3F-B79E-3B798AA2B43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256046" y="4560560"/>
            <a:ext cx="808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dirty="0"/>
              <a:t>33 cm</a:t>
            </a:r>
          </a:p>
        </p:txBody>
      </p:sp>
      <p:sp>
        <p:nvSpPr>
          <p:cNvPr id="66" name="Text Box 229">
            <a:extLst>
              <a:ext uri="{FF2B5EF4-FFF2-40B4-BE49-F238E27FC236}">
                <a16:creationId xmlns:a16="http://schemas.microsoft.com/office/drawing/2014/main" id="{518ADFF8-0A41-4D72-8D9C-FC4807BB182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453806" y="4721476"/>
            <a:ext cx="808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dirty="0"/>
              <a:t>33 cm</a:t>
            </a:r>
          </a:p>
        </p:txBody>
      </p:sp>
      <p:sp>
        <p:nvSpPr>
          <p:cNvPr id="67" name="Line 240">
            <a:extLst>
              <a:ext uri="{FF2B5EF4-FFF2-40B4-BE49-F238E27FC236}">
                <a16:creationId xmlns:a16="http://schemas.microsoft.com/office/drawing/2014/main" id="{B06657D0-66E6-4216-ADE4-2494D7D291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4851" y="3751851"/>
            <a:ext cx="687531" cy="1968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8" name="Line 241">
            <a:extLst>
              <a:ext uri="{FF2B5EF4-FFF2-40B4-BE49-F238E27FC236}">
                <a16:creationId xmlns:a16="http://schemas.microsoft.com/office/drawing/2014/main" id="{597DA43F-A2D6-4A61-A120-1C11D54BC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7591" y="3572834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9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322286" y="3349876"/>
            <a:ext cx="201613" cy="209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70" name="Rectangle 215">
            <a:extLst>
              <a:ext uri="{FF2B5EF4-FFF2-40B4-BE49-F238E27FC236}">
                <a16:creationId xmlns:a16="http://schemas.microsoft.com/office/drawing/2014/main" id="{4E0809B2-D20C-42E0-8538-37DBFF2C425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178966" y="2934744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cxnSp>
        <p:nvCxnSpPr>
          <p:cNvPr id="71" name="Conector reto 70"/>
          <p:cNvCxnSpPr/>
          <p:nvPr/>
        </p:nvCxnSpPr>
        <p:spPr>
          <a:xfrm>
            <a:off x="7100696" y="3830225"/>
            <a:ext cx="280734" cy="19033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>
            <a:off x="8062594" y="4388945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>
            <a:off x="7494734" y="4380978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>
            <a:off x="6973862" y="4368452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>
            <a:off x="6440478" y="4370003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>
          <a:xfrm>
            <a:off x="7111109" y="4357042"/>
            <a:ext cx="280734" cy="19033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>
            <a:off x="8508200" y="2901862"/>
            <a:ext cx="95896" cy="3611672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>
            <a:off x="5942602" y="2881166"/>
            <a:ext cx="61276" cy="351300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682" y="614923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0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2082" y="614923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1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5282" y="614923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2" name="Rectangle 186">
            <a:extLst>
              <a:ext uri="{FF2B5EF4-FFF2-40B4-BE49-F238E27FC236}">
                <a16:creationId xmlns:a16="http://schemas.microsoft.com/office/drawing/2014/main" id="{A78A898C-38D2-4EAE-9377-D3E75A257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5482" y="614923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3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882" y="614923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84" name="Conector reto 83"/>
          <p:cNvCxnSpPr/>
          <p:nvPr/>
        </p:nvCxnSpPr>
        <p:spPr>
          <a:xfrm>
            <a:off x="8114786" y="6144673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/>
          <p:cNvCxnSpPr/>
          <p:nvPr/>
        </p:nvCxnSpPr>
        <p:spPr>
          <a:xfrm>
            <a:off x="7571978" y="6136706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>
            <a:off x="7051106" y="6124180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/>
          <p:cNvCxnSpPr/>
          <p:nvPr/>
        </p:nvCxnSpPr>
        <p:spPr>
          <a:xfrm>
            <a:off x="6517722" y="6125731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>
          <a:xfrm>
            <a:off x="5411244" y="6394172"/>
            <a:ext cx="0" cy="19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/>
        </p:nvCxnSpPr>
        <p:spPr>
          <a:xfrm flipV="1">
            <a:off x="5699342" y="6425852"/>
            <a:ext cx="3219190" cy="104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/>
          <p:cNvCxnSpPr/>
          <p:nvPr/>
        </p:nvCxnSpPr>
        <p:spPr>
          <a:xfrm>
            <a:off x="6017199" y="6356133"/>
            <a:ext cx="2586897" cy="854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2" descr="Identidade Visual do Câmpus Votuporanga do IFSP - Instituto ...">
            <a:extLst>
              <a:ext uri="{FF2B5EF4-FFF2-40B4-BE49-F238E27FC236}">
                <a16:creationId xmlns:a16="http://schemas.microsoft.com/office/drawing/2014/main" id="{08CDAA0D-3A72-42D5-95C1-14BF54FBE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1" b="54871"/>
          <a:stretch/>
        </p:blipFill>
        <p:spPr bwMode="auto">
          <a:xfrm>
            <a:off x="1712936" y="357560"/>
            <a:ext cx="1447800" cy="110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CaixaDeTexto 91"/>
          <p:cNvSpPr txBox="1"/>
          <p:nvPr/>
        </p:nvSpPr>
        <p:spPr>
          <a:xfrm>
            <a:off x="3148278" y="-49347"/>
            <a:ext cx="7089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da parede em </a:t>
            </a:r>
            <a:r>
              <a:rPr lang="pt-BR" sz="36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pt-BR" sz="36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Nasce uma parede – assentar a 3º, 5º, 7º fiadas  </a:t>
            </a:r>
            <a:endParaRPr lang="pt-BR" sz="6000" dirty="0"/>
          </a:p>
        </p:txBody>
      </p:sp>
      <p:sp>
        <p:nvSpPr>
          <p:cNvPr id="93" name="CaixaDeTexto 92"/>
          <p:cNvSpPr txBox="1"/>
          <p:nvPr/>
        </p:nvSpPr>
        <p:spPr>
          <a:xfrm>
            <a:off x="754422" y="1877236"/>
            <a:ext cx="3573703" cy="3416320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cap="all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assentar a 3º, 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5º, 7º</a:t>
            </a:r>
            <a:r>
              <a:rPr lang="pt-BR" cap="all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fiadas 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Todas fiadas impares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cap="all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3º, </a:t>
            </a: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5º, 7º</a:t>
            </a:r>
            <a:r>
              <a:rPr lang="pt-BR" cap="all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fiadas )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têm a mesma geometria da </a:t>
            </a:r>
            <a:r>
              <a:rPr lang="pt-BR" cap="all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1º fiada, 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Nota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Com a primeira fiada devidamente assentada, as demais fiadas se referencia nela, ficando mais fácil o assentamento.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247193" y="5872268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95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22153" y="5875696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96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862" y="587475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97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2745" y="5874485"/>
            <a:ext cx="338110" cy="2136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98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7107" y="5873077"/>
            <a:ext cx="338110" cy="2136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99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5803" y="588560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00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399530" y="5881636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cxnSp>
        <p:nvCxnSpPr>
          <p:cNvPr id="101" name="Conector reto 100"/>
          <p:cNvCxnSpPr/>
          <p:nvPr/>
        </p:nvCxnSpPr>
        <p:spPr>
          <a:xfrm>
            <a:off x="6037096" y="6095782"/>
            <a:ext cx="2586897" cy="854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to 101"/>
          <p:cNvCxnSpPr/>
          <p:nvPr/>
        </p:nvCxnSpPr>
        <p:spPr>
          <a:xfrm>
            <a:off x="8375296" y="5849425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to 102"/>
          <p:cNvCxnSpPr/>
          <p:nvPr/>
        </p:nvCxnSpPr>
        <p:spPr>
          <a:xfrm>
            <a:off x="7898225" y="5852724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to 103"/>
          <p:cNvCxnSpPr/>
          <p:nvPr/>
        </p:nvCxnSpPr>
        <p:spPr>
          <a:xfrm>
            <a:off x="7487441" y="5863996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/>
          <p:nvPr/>
        </p:nvCxnSpPr>
        <p:spPr>
          <a:xfrm>
            <a:off x="7198244" y="5871324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to 105"/>
          <p:cNvCxnSpPr/>
          <p:nvPr/>
        </p:nvCxnSpPr>
        <p:spPr>
          <a:xfrm>
            <a:off x="6774741" y="5871324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to 106"/>
          <p:cNvCxnSpPr/>
          <p:nvPr/>
        </p:nvCxnSpPr>
        <p:spPr>
          <a:xfrm>
            <a:off x="6260963" y="5860551"/>
            <a:ext cx="15695" cy="26480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3630" y="563566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10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030" y="5631108"/>
            <a:ext cx="472151" cy="20617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11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230" y="563566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12" name="Rectangle 186">
            <a:extLst>
              <a:ext uri="{FF2B5EF4-FFF2-40B4-BE49-F238E27FC236}">
                <a16:creationId xmlns:a16="http://schemas.microsoft.com/office/drawing/2014/main" id="{A78A898C-38D2-4EAE-9377-D3E75A257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5487" y="5621240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13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6830" y="563566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114" name="Conector reto 113"/>
          <p:cNvCxnSpPr/>
          <p:nvPr/>
        </p:nvCxnSpPr>
        <p:spPr>
          <a:xfrm>
            <a:off x="8114786" y="5631107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/>
          <p:cNvCxnSpPr/>
          <p:nvPr/>
        </p:nvCxnSpPr>
        <p:spPr>
          <a:xfrm>
            <a:off x="7546926" y="5623140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to 115"/>
          <p:cNvCxnSpPr/>
          <p:nvPr/>
        </p:nvCxnSpPr>
        <p:spPr>
          <a:xfrm>
            <a:off x="7026054" y="5610614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to 116"/>
          <p:cNvCxnSpPr/>
          <p:nvPr/>
        </p:nvCxnSpPr>
        <p:spPr>
          <a:xfrm>
            <a:off x="6492670" y="5612165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reto 118"/>
          <p:cNvCxnSpPr/>
          <p:nvPr/>
        </p:nvCxnSpPr>
        <p:spPr>
          <a:xfrm>
            <a:off x="6012499" y="5860240"/>
            <a:ext cx="2586897" cy="854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6830" y="6124180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3484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6">
            <a:extLst>
              <a:ext uri="{FF2B5EF4-FFF2-40B4-BE49-F238E27FC236}">
                <a16:creationId xmlns:a16="http://schemas.microsoft.com/office/drawing/2014/main" id="{59CA266F-1CB0-483E-97CA-77ABCE426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3638" y="5724396"/>
            <a:ext cx="1719192" cy="35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500" dirty="0"/>
          </a:p>
        </p:txBody>
      </p:sp>
      <p:sp>
        <p:nvSpPr>
          <p:cNvPr id="3" name="Text Box 211">
            <a:extLst>
              <a:ext uri="{FF2B5EF4-FFF2-40B4-BE49-F238E27FC236}">
                <a16:creationId xmlns:a16="http://schemas.microsoft.com/office/drawing/2014/main" id="{C8466EB9-F401-44EE-82C1-B32F5780A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805" y="3741491"/>
            <a:ext cx="128659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500" dirty="0"/>
              <a:t>    </a:t>
            </a:r>
          </a:p>
        </p:txBody>
      </p:sp>
      <p:sp>
        <p:nvSpPr>
          <p:cNvPr id="4" name="Text Box 228">
            <a:extLst>
              <a:ext uri="{FF2B5EF4-FFF2-40B4-BE49-F238E27FC236}">
                <a16:creationId xmlns:a16="http://schemas.microsoft.com/office/drawing/2014/main" id="{A417C1B3-58DC-4E3F-B79E-3B798AA2B43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256046" y="4623190"/>
            <a:ext cx="808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dirty="0"/>
              <a:t>33 cm</a:t>
            </a:r>
          </a:p>
        </p:txBody>
      </p:sp>
      <p:pic>
        <p:nvPicPr>
          <p:cNvPr id="5" name="Picture 2" descr="Identidade Visual do Câmpus Votuporanga do IFSP - Instituto ...">
            <a:extLst>
              <a:ext uri="{FF2B5EF4-FFF2-40B4-BE49-F238E27FC236}">
                <a16:creationId xmlns:a16="http://schemas.microsoft.com/office/drawing/2014/main" id="{08CDAA0D-3A72-42D5-95C1-14BF54FBE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1" b="54871"/>
          <a:stretch/>
        </p:blipFill>
        <p:spPr bwMode="auto">
          <a:xfrm>
            <a:off x="828467" y="355430"/>
            <a:ext cx="1447800" cy="110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215162" y="23748"/>
            <a:ext cx="9870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da parede em </a:t>
            </a:r>
            <a:r>
              <a:rPr lang="pt-BR" sz="36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 </a:t>
            </a:r>
          </a:p>
          <a:p>
            <a:pPr algn="ctr"/>
            <a:r>
              <a:rPr lang="pt-BR" sz="36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Nasce uma parede – </a:t>
            </a:r>
          </a:p>
          <a:p>
            <a:pPr algn="ctr"/>
            <a:r>
              <a:rPr lang="pt-BR" sz="36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assentar a 4º, 6º fiadas  </a:t>
            </a:r>
            <a:endParaRPr lang="pt-BR" sz="6000" dirty="0"/>
          </a:p>
        </p:txBody>
      </p:sp>
      <p:sp>
        <p:nvSpPr>
          <p:cNvPr id="7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553" y="6149868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7134" y="614923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9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5282" y="6149232"/>
            <a:ext cx="486438" cy="21811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0" name="Rectangle 186">
            <a:extLst>
              <a:ext uri="{FF2B5EF4-FFF2-40B4-BE49-F238E27FC236}">
                <a16:creationId xmlns:a16="http://schemas.microsoft.com/office/drawing/2014/main" id="{A78A898C-38D2-4EAE-9377-D3E75A257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4531" y="6149157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1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882" y="614923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12" name="Conector reto 11"/>
          <p:cNvCxnSpPr/>
          <p:nvPr/>
        </p:nvCxnSpPr>
        <p:spPr>
          <a:xfrm>
            <a:off x="8114786" y="6144673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7613725" y="6136706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7088684" y="6124180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6517722" y="6125731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5411244" y="6394172"/>
            <a:ext cx="0" cy="19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5699342" y="6425852"/>
            <a:ext cx="3219190" cy="104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6018184" y="6380454"/>
            <a:ext cx="2586897" cy="854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0">
            <a:extLst>
              <a:ext uri="{FF2B5EF4-FFF2-40B4-BE49-F238E27FC236}">
                <a16:creationId xmlns:a16="http://schemas.microsoft.com/office/drawing/2014/main" id="{369863CB-A5C0-4116-B05C-32DB163A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266" y="1749045"/>
            <a:ext cx="4570413" cy="3427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20" name="Line 181">
            <a:extLst>
              <a:ext uri="{FF2B5EF4-FFF2-40B4-BE49-F238E27FC236}">
                <a16:creationId xmlns:a16="http://schemas.microsoft.com/office/drawing/2014/main" id="{867CCD0B-4294-41D8-B4BB-AA3972AF7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9174" y="1675432"/>
            <a:ext cx="38498" cy="34666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" name="Line 182">
            <a:extLst>
              <a:ext uri="{FF2B5EF4-FFF2-40B4-BE49-F238E27FC236}">
                <a16:creationId xmlns:a16="http://schemas.microsoft.com/office/drawing/2014/main" id="{DE5B04FA-3985-4BB0-A778-BCDE1699F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194" y="4548313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7441" y="4317765"/>
            <a:ext cx="338110" cy="2136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3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611" y="433029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4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352" y="4331970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5" name="Text Box 211">
            <a:extLst>
              <a:ext uri="{FF2B5EF4-FFF2-40B4-BE49-F238E27FC236}">
                <a16:creationId xmlns:a16="http://schemas.microsoft.com/office/drawing/2014/main" id="{C8466EB9-F401-44EE-82C1-B32F5780A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075" y="3716209"/>
            <a:ext cx="128659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500" dirty="0"/>
          </a:p>
        </p:txBody>
      </p:sp>
      <p:sp>
        <p:nvSpPr>
          <p:cNvPr id="26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40466" y="3285158"/>
            <a:ext cx="201613" cy="209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27" name="Rectangle 215">
            <a:extLst>
              <a:ext uri="{FF2B5EF4-FFF2-40B4-BE49-F238E27FC236}">
                <a16:creationId xmlns:a16="http://schemas.microsoft.com/office/drawing/2014/main" id="{4E0809B2-D20C-42E0-8538-37DBFF2C425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909672" y="2870026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28" name="Rectangle 216">
            <a:extLst>
              <a:ext uri="{FF2B5EF4-FFF2-40B4-BE49-F238E27FC236}">
                <a16:creationId xmlns:a16="http://schemas.microsoft.com/office/drawing/2014/main" id="{1BFBE09A-F452-451B-9C1B-6124AB05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4068" y="2501030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29" name="Line 217">
            <a:extLst>
              <a:ext uri="{FF2B5EF4-FFF2-40B4-BE49-F238E27FC236}">
                <a16:creationId xmlns:a16="http://schemas.microsoft.com/office/drawing/2014/main" id="{C575D395-BAAD-4482-870A-FD15AE03F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8270" y="4548313"/>
            <a:ext cx="0" cy="593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" name="Rectangle 222">
            <a:extLst>
              <a:ext uri="{FF2B5EF4-FFF2-40B4-BE49-F238E27FC236}">
                <a16:creationId xmlns:a16="http://schemas.microsoft.com/office/drawing/2014/main" id="{252B86E2-418B-4702-8B69-A96A04522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794" y="2501030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31" name="Rectangle 223">
            <a:extLst>
              <a:ext uri="{FF2B5EF4-FFF2-40B4-BE49-F238E27FC236}">
                <a16:creationId xmlns:a16="http://schemas.microsoft.com/office/drawing/2014/main" id="{32BA8793-4219-44E8-BB1A-1566372C9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2366" y="2501030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32" name="Rectangle 224">
            <a:extLst>
              <a:ext uri="{FF2B5EF4-FFF2-40B4-BE49-F238E27FC236}">
                <a16:creationId xmlns:a16="http://schemas.microsoft.com/office/drawing/2014/main" id="{D9884393-13D1-49F5-8FBB-60A758E55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0868" y="2501030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33" name="Rectangle 225">
            <a:extLst>
              <a:ext uri="{FF2B5EF4-FFF2-40B4-BE49-F238E27FC236}">
                <a16:creationId xmlns:a16="http://schemas.microsoft.com/office/drawing/2014/main" id="{5A3E4779-F226-4C19-88CE-042F87CF3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468" y="2501030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34" name="Line 226">
            <a:extLst>
              <a:ext uri="{FF2B5EF4-FFF2-40B4-BE49-F238E27FC236}">
                <a16:creationId xmlns:a16="http://schemas.microsoft.com/office/drawing/2014/main" id="{7C1E6862-09CB-46B1-B4BE-80C608EF2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9588668" y="4548313"/>
            <a:ext cx="0" cy="593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" name="Text Box 227">
            <a:extLst>
              <a:ext uri="{FF2B5EF4-FFF2-40B4-BE49-F238E27FC236}">
                <a16:creationId xmlns:a16="http://schemas.microsoft.com/office/drawing/2014/main" id="{CD3EA51F-2742-4B1F-9031-45FD8B756B24}"/>
              </a:ext>
            </a:extLst>
          </p:cNvPr>
          <p:cNvSpPr txBox="1">
            <a:spLocks noChangeArrowheads="1"/>
          </p:cNvSpPr>
          <p:nvPr/>
        </p:nvSpPr>
        <p:spPr bwMode="auto">
          <a:xfrm rot="5400000" flipV="1">
            <a:off x="5084930" y="1888387"/>
            <a:ext cx="396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400"/>
          </a:p>
        </p:txBody>
      </p:sp>
      <p:sp>
        <p:nvSpPr>
          <p:cNvPr id="36" name="Text Box 229">
            <a:extLst>
              <a:ext uri="{FF2B5EF4-FFF2-40B4-BE49-F238E27FC236}">
                <a16:creationId xmlns:a16="http://schemas.microsoft.com/office/drawing/2014/main" id="{518ADFF8-0A41-4D72-8D9C-FC4807BB182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516436" y="4646320"/>
            <a:ext cx="808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dirty="0"/>
              <a:t>33 cm</a:t>
            </a:r>
          </a:p>
        </p:txBody>
      </p:sp>
      <p:sp>
        <p:nvSpPr>
          <p:cNvPr id="37" name="Line 241">
            <a:extLst>
              <a:ext uri="{FF2B5EF4-FFF2-40B4-BE49-F238E27FC236}">
                <a16:creationId xmlns:a16="http://schemas.microsoft.com/office/drawing/2014/main" id="{597DA43F-A2D6-4A61-A120-1C11D54BC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2851" y="3510204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372390" y="3287246"/>
            <a:ext cx="201613" cy="209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39" name="Rectangle 215">
            <a:extLst>
              <a:ext uri="{FF2B5EF4-FFF2-40B4-BE49-F238E27FC236}">
                <a16:creationId xmlns:a16="http://schemas.microsoft.com/office/drawing/2014/main" id="{4E0809B2-D20C-42E0-8538-37DBFF2C425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254122" y="2872114"/>
            <a:ext cx="430213" cy="201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cxnSp>
        <p:nvCxnSpPr>
          <p:cNvPr id="40" name="Conector reto 39"/>
          <p:cNvCxnSpPr/>
          <p:nvPr/>
        </p:nvCxnSpPr>
        <p:spPr>
          <a:xfrm>
            <a:off x="8554375" y="2778768"/>
            <a:ext cx="97537" cy="3708163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5977438" y="2425467"/>
            <a:ext cx="61730" cy="2522315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211">
            <a:extLst>
              <a:ext uri="{FF2B5EF4-FFF2-40B4-BE49-F238E27FC236}">
                <a16:creationId xmlns:a16="http://schemas.microsoft.com/office/drawing/2014/main" id="{C8466EB9-F401-44EE-82C1-B32F5780A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313" y="1864449"/>
            <a:ext cx="1386299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500" dirty="0"/>
              <a:t>   linha central</a:t>
            </a:r>
          </a:p>
        </p:txBody>
      </p:sp>
      <p:sp>
        <p:nvSpPr>
          <p:cNvPr id="43" name="Line 240">
            <a:extLst>
              <a:ext uri="{FF2B5EF4-FFF2-40B4-BE49-F238E27FC236}">
                <a16:creationId xmlns:a16="http://schemas.microsoft.com/office/drawing/2014/main" id="{B06657D0-66E6-4216-ADE4-2494D7D291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55612" y="2050402"/>
            <a:ext cx="321800" cy="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" name="Rectangle 189">
            <a:extLst>
              <a:ext uri="{FF2B5EF4-FFF2-40B4-BE49-F238E27FC236}">
                <a16:creationId xmlns:a16="http://schemas.microsoft.com/office/drawing/2014/main" id="{20FF4056-32CF-4B7F-913A-E8C89ADD79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77032" y="4172935"/>
            <a:ext cx="467231" cy="24769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5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42609" y="4316956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46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372390" y="4313798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47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544" y="4319890"/>
            <a:ext cx="338110" cy="2136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8" name="Rectangle 189">
            <a:extLst>
              <a:ext uri="{FF2B5EF4-FFF2-40B4-BE49-F238E27FC236}">
                <a16:creationId xmlns:a16="http://schemas.microsoft.com/office/drawing/2014/main" id="{20FF4056-32CF-4B7F-913A-E8C89ADD79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78086" y="3611482"/>
            <a:ext cx="467231" cy="24769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9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247193" y="5872268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50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22153" y="5875696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51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862" y="587475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52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2745" y="5874485"/>
            <a:ext cx="338110" cy="2136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53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7107" y="5873077"/>
            <a:ext cx="338110" cy="2136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54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5803" y="588560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55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437108" y="5881636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7656106" y="3685879"/>
            <a:ext cx="12624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¾ de tijolo </a:t>
            </a:r>
          </a:p>
        </p:txBody>
      </p:sp>
      <p:cxnSp>
        <p:nvCxnSpPr>
          <p:cNvPr id="57" name="Conector de seta reta 56"/>
          <p:cNvCxnSpPr/>
          <p:nvPr/>
        </p:nvCxnSpPr>
        <p:spPr>
          <a:xfrm flipH="1">
            <a:off x="7668722" y="4056722"/>
            <a:ext cx="419714" cy="2272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/>
          <p:cNvSpPr txBox="1"/>
          <p:nvPr/>
        </p:nvSpPr>
        <p:spPr>
          <a:xfrm>
            <a:off x="5779294" y="3700493"/>
            <a:ext cx="12624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¾ de tijolo </a:t>
            </a:r>
          </a:p>
        </p:txBody>
      </p:sp>
      <p:cxnSp>
        <p:nvCxnSpPr>
          <p:cNvPr id="59" name="Conector de seta reta 58"/>
          <p:cNvCxnSpPr/>
          <p:nvPr/>
        </p:nvCxnSpPr>
        <p:spPr>
          <a:xfrm>
            <a:off x="6630829" y="4069825"/>
            <a:ext cx="426378" cy="2710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/>
          <p:cNvSpPr txBox="1"/>
          <p:nvPr/>
        </p:nvSpPr>
        <p:spPr>
          <a:xfrm>
            <a:off x="8990456" y="4102192"/>
            <a:ext cx="13704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1/2de tijolo </a:t>
            </a:r>
          </a:p>
        </p:txBody>
      </p:sp>
      <p:cxnSp>
        <p:nvCxnSpPr>
          <p:cNvPr id="61" name="Conector de seta reta 60"/>
          <p:cNvCxnSpPr/>
          <p:nvPr/>
        </p:nvCxnSpPr>
        <p:spPr>
          <a:xfrm flipH="1">
            <a:off x="8597846" y="4183864"/>
            <a:ext cx="419714" cy="2272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211">
            <a:extLst>
              <a:ext uri="{FF2B5EF4-FFF2-40B4-BE49-F238E27FC236}">
                <a16:creationId xmlns:a16="http://schemas.microsoft.com/office/drawing/2014/main" id="{C8466EB9-F401-44EE-82C1-B32F5780A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071" y="3818505"/>
            <a:ext cx="1076657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500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4492486" y="3764163"/>
            <a:ext cx="12624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½  de tijolo </a:t>
            </a:r>
          </a:p>
        </p:txBody>
      </p:sp>
      <p:cxnSp>
        <p:nvCxnSpPr>
          <p:cNvPr id="64" name="Conector de seta reta 63"/>
          <p:cNvCxnSpPr/>
          <p:nvPr/>
        </p:nvCxnSpPr>
        <p:spPr>
          <a:xfrm>
            <a:off x="5655889" y="4172121"/>
            <a:ext cx="426378" cy="2710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DeTexto 64"/>
          <p:cNvSpPr txBox="1"/>
          <p:nvPr/>
        </p:nvSpPr>
        <p:spPr>
          <a:xfrm>
            <a:off x="7808506" y="4664995"/>
            <a:ext cx="10568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Tijolo a </a:t>
            </a:r>
          </a:p>
        </p:txBody>
      </p:sp>
      <p:cxnSp>
        <p:nvCxnSpPr>
          <p:cNvPr id="66" name="Conector de seta reta 65"/>
          <p:cNvCxnSpPr>
            <a:stCxn id="65" idx="1"/>
          </p:cNvCxnSpPr>
          <p:nvPr/>
        </p:nvCxnSpPr>
        <p:spPr>
          <a:xfrm flipH="1" flipV="1">
            <a:off x="7360180" y="4548313"/>
            <a:ext cx="448326" cy="301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>
            <a:off x="6029639" y="6095762"/>
            <a:ext cx="2586897" cy="854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1085" y="431776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69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323" y="613612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70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7705" y="613612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71" name="Conector reto 70"/>
          <p:cNvCxnSpPr/>
          <p:nvPr/>
        </p:nvCxnSpPr>
        <p:spPr>
          <a:xfrm>
            <a:off x="7834019" y="4308861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>
            <a:off x="8375296" y="5849425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>
            <a:off x="7898225" y="5852724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>
            <a:off x="7487441" y="5863996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>
            <a:off x="7198244" y="5871324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>
          <a:xfrm>
            <a:off x="6774741" y="5871324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>
            <a:off x="6260963" y="5860551"/>
            <a:ext cx="15695" cy="26480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>
            <a:off x="7441208" y="4283809"/>
            <a:ext cx="15695" cy="26480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>
            <a:off x="7167011" y="4298977"/>
            <a:ext cx="15695" cy="26480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/>
          <p:cNvCxnSpPr/>
          <p:nvPr/>
        </p:nvCxnSpPr>
        <p:spPr>
          <a:xfrm>
            <a:off x="6792925" y="4300654"/>
            <a:ext cx="15695" cy="26480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/>
          <p:nvPr/>
        </p:nvCxnSpPr>
        <p:spPr>
          <a:xfrm>
            <a:off x="6281295" y="4291848"/>
            <a:ext cx="15695" cy="26480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>
            <a:off x="8324300" y="4292777"/>
            <a:ext cx="15695" cy="26480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/>
          <p:cNvCxnSpPr/>
          <p:nvPr/>
        </p:nvCxnSpPr>
        <p:spPr>
          <a:xfrm flipV="1">
            <a:off x="7186954" y="4019773"/>
            <a:ext cx="269949" cy="6495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 Box 196">
            <a:extLst>
              <a:ext uri="{FF2B5EF4-FFF2-40B4-BE49-F238E27FC236}">
                <a16:creationId xmlns:a16="http://schemas.microsoft.com/office/drawing/2014/main" id="{59CA266F-1CB0-483E-97CA-77ABCE426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252" y="5162814"/>
            <a:ext cx="1719192" cy="35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500" dirty="0"/>
          </a:p>
        </p:txBody>
      </p:sp>
      <p:sp>
        <p:nvSpPr>
          <p:cNvPr id="85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5115" y="558828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6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6696" y="5587650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7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844" y="5587650"/>
            <a:ext cx="486438" cy="21811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8" name="Rectangle 186">
            <a:extLst>
              <a:ext uri="{FF2B5EF4-FFF2-40B4-BE49-F238E27FC236}">
                <a16:creationId xmlns:a16="http://schemas.microsoft.com/office/drawing/2014/main" id="{A78A898C-38D2-4EAE-9377-D3E75A257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4093" y="5587575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9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444" y="5587650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90" name="Conector reto 89"/>
          <p:cNvCxnSpPr/>
          <p:nvPr/>
        </p:nvCxnSpPr>
        <p:spPr>
          <a:xfrm>
            <a:off x="8104348" y="5583091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to 90"/>
          <p:cNvCxnSpPr/>
          <p:nvPr/>
        </p:nvCxnSpPr>
        <p:spPr>
          <a:xfrm>
            <a:off x="7603287" y="5575124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/>
          <p:cNvCxnSpPr/>
          <p:nvPr/>
        </p:nvCxnSpPr>
        <p:spPr>
          <a:xfrm>
            <a:off x="7078246" y="5562598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/>
          <p:cNvCxnSpPr/>
          <p:nvPr/>
        </p:nvCxnSpPr>
        <p:spPr>
          <a:xfrm>
            <a:off x="6507284" y="5564149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/>
          <p:cNvCxnSpPr/>
          <p:nvPr/>
        </p:nvCxnSpPr>
        <p:spPr>
          <a:xfrm>
            <a:off x="6007746" y="5818872"/>
            <a:ext cx="2586897" cy="854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236755" y="5310686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96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11715" y="5314114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97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424" y="531317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98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307" y="5312903"/>
            <a:ext cx="338110" cy="2136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99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6669" y="5311495"/>
            <a:ext cx="338110" cy="2136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00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5365" y="532402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01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426670" y="5320054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cxnSp>
        <p:nvCxnSpPr>
          <p:cNvPr id="102" name="Conector reto 101"/>
          <p:cNvCxnSpPr/>
          <p:nvPr/>
        </p:nvCxnSpPr>
        <p:spPr>
          <a:xfrm>
            <a:off x="6019201" y="5534180"/>
            <a:ext cx="2586897" cy="854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885" y="557454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04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267" y="557454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105" name="Conector reto 104"/>
          <p:cNvCxnSpPr/>
          <p:nvPr/>
        </p:nvCxnSpPr>
        <p:spPr>
          <a:xfrm>
            <a:off x="8364858" y="5287843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to 105"/>
          <p:cNvCxnSpPr/>
          <p:nvPr/>
        </p:nvCxnSpPr>
        <p:spPr>
          <a:xfrm>
            <a:off x="7887787" y="5291142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to 106"/>
          <p:cNvCxnSpPr/>
          <p:nvPr/>
        </p:nvCxnSpPr>
        <p:spPr>
          <a:xfrm>
            <a:off x="7477003" y="5302414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to 107"/>
          <p:cNvCxnSpPr/>
          <p:nvPr/>
        </p:nvCxnSpPr>
        <p:spPr>
          <a:xfrm>
            <a:off x="7187806" y="5309742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to 108"/>
          <p:cNvCxnSpPr/>
          <p:nvPr/>
        </p:nvCxnSpPr>
        <p:spPr>
          <a:xfrm>
            <a:off x="6764303" y="5309742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to 109"/>
          <p:cNvCxnSpPr/>
          <p:nvPr/>
        </p:nvCxnSpPr>
        <p:spPr>
          <a:xfrm>
            <a:off x="6250525" y="5298969"/>
            <a:ext cx="15695" cy="26480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aixaDeTexto 110"/>
          <p:cNvSpPr txBox="1"/>
          <p:nvPr/>
        </p:nvSpPr>
        <p:spPr>
          <a:xfrm>
            <a:off x="754422" y="1877236"/>
            <a:ext cx="3573703" cy="3139321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cap="all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assentar a 4º, 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6º</a:t>
            </a:r>
            <a:r>
              <a:rPr lang="pt-BR" cap="all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fiadas 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Todas fiadas pares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cap="all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4º, 6</a:t>
            </a: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º</a:t>
            </a:r>
            <a:r>
              <a:rPr lang="pt-BR" cap="all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fiadas )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têm a mesma geometria da </a:t>
            </a:r>
            <a:r>
              <a:rPr lang="pt-BR" cap="all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2º fiada, 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Nota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Com a primeira fiada devidamente assentada, as demais fiadas se referencia nela, ficando mais fácil o assentamento.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8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dentidade Visual do Câmpus Votuporanga do IFSP - Instituto ...">
            <a:extLst>
              <a:ext uri="{FF2B5EF4-FFF2-40B4-BE49-F238E27FC236}">
                <a16:creationId xmlns:a16="http://schemas.microsoft.com/office/drawing/2014/main" id="{08CDAA0D-3A72-42D5-95C1-14BF54FBE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1" b="54871"/>
          <a:stretch/>
        </p:blipFill>
        <p:spPr bwMode="auto">
          <a:xfrm>
            <a:off x="828467" y="355430"/>
            <a:ext cx="1447800" cy="110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215162" y="23748"/>
            <a:ext cx="9870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da parede em </a:t>
            </a:r>
            <a:r>
              <a:rPr lang="pt-BR" sz="36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 </a:t>
            </a:r>
          </a:p>
          <a:p>
            <a:pPr algn="ctr"/>
            <a:r>
              <a:rPr lang="pt-BR" sz="36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Nasce uma parede</a:t>
            </a:r>
          </a:p>
          <a:p>
            <a:pPr algn="ctr"/>
            <a:r>
              <a:rPr lang="pt-BR" sz="3600" i="1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Vista frontal da parede</a:t>
            </a:r>
            <a:endParaRPr lang="pt-BR" sz="6000" i="1" dirty="0"/>
          </a:p>
        </p:txBody>
      </p:sp>
      <p:sp>
        <p:nvSpPr>
          <p:cNvPr id="5" name="Text Box 196">
            <a:extLst>
              <a:ext uri="{FF2B5EF4-FFF2-40B4-BE49-F238E27FC236}">
                <a16:creationId xmlns:a16="http://schemas.microsoft.com/office/drawing/2014/main" id="{59CA266F-1CB0-483E-97CA-77ABCE426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982" y="4747368"/>
            <a:ext cx="1719192" cy="35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500" dirty="0"/>
          </a:p>
        </p:txBody>
      </p:sp>
      <p:sp>
        <p:nvSpPr>
          <p:cNvPr id="6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897" y="5172840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7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478" y="517220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626" y="5172204"/>
            <a:ext cx="486438" cy="21811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9" name="Rectangle 186">
            <a:extLst>
              <a:ext uri="{FF2B5EF4-FFF2-40B4-BE49-F238E27FC236}">
                <a16:creationId xmlns:a16="http://schemas.microsoft.com/office/drawing/2014/main" id="{A78A898C-38D2-4EAE-9377-D3E75A257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875" y="5172129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0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226" y="517220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4908130" y="5167645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4407069" y="5159678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3882028" y="5147152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3311066" y="5148703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2204588" y="5417144"/>
            <a:ext cx="0" cy="19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2492686" y="5448824"/>
            <a:ext cx="3219190" cy="104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2811528" y="5403426"/>
            <a:ext cx="2586897" cy="854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040537" y="4895240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9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815497" y="4898668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20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6206" y="4897728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1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089" y="4897457"/>
            <a:ext cx="338110" cy="2136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2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451" y="4896049"/>
            <a:ext cx="338110" cy="2136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3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47" y="490857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4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0452" y="4904608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cxnSp>
        <p:nvCxnSpPr>
          <p:cNvPr id="25" name="Conector reto 24"/>
          <p:cNvCxnSpPr/>
          <p:nvPr/>
        </p:nvCxnSpPr>
        <p:spPr>
          <a:xfrm>
            <a:off x="2822983" y="5118734"/>
            <a:ext cx="2586897" cy="854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667" y="515909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7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1049" y="515909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28" name="Conector reto 27"/>
          <p:cNvCxnSpPr/>
          <p:nvPr/>
        </p:nvCxnSpPr>
        <p:spPr>
          <a:xfrm>
            <a:off x="5168640" y="4872397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4691569" y="4875696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4280785" y="4886968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3991588" y="4894296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3568085" y="4894296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3054307" y="4883523"/>
            <a:ext cx="15695" cy="26480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59" y="4611258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5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040" y="461062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6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188" y="4610622"/>
            <a:ext cx="486438" cy="21811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7" name="Rectangle 186">
            <a:extLst>
              <a:ext uri="{FF2B5EF4-FFF2-40B4-BE49-F238E27FC236}">
                <a16:creationId xmlns:a16="http://schemas.microsoft.com/office/drawing/2014/main" id="{A78A898C-38D2-4EAE-9377-D3E75A257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437" y="4610547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8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4788" y="461062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39" name="Conector reto 38"/>
          <p:cNvCxnSpPr/>
          <p:nvPr/>
        </p:nvCxnSpPr>
        <p:spPr>
          <a:xfrm>
            <a:off x="4897692" y="4606063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4396631" y="4598096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3871590" y="4585570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3300628" y="4587121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2801090" y="4841844"/>
            <a:ext cx="2586897" cy="854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030099" y="4333658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45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805059" y="4337086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46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5768" y="433614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7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651" y="4335875"/>
            <a:ext cx="338110" cy="2136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8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13" y="4334467"/>
            <a:ext cx="338110" cy="2136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9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709" y="434699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50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20014" y="4343026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cxnSp>
        <p:nvCxnSpPr>
          <p:cNvPr id="51" name="Conector reto 50"/>
          <p:cNvCxnSpPr/>
          <p:nvPr/>
        </p:nvCxnSpPr>
        <p:spPr>
          <a:xfrm>
            <a:off x="2812545" y="4557152"/>
            <a:ext cx="2586897" cy="854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9229" y="459751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53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611" y="459751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54" name="Conector reto 53"/>
          <p:cNvCxnSpPr/>
          <p:nvPr/>
        </p:nvCxnSpPr>
        <p:spPr>
          <a:xfrm>
            <a:off x="5158202" y="4310815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4681131" y="4314114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4270347" y="4325386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3981150" y="4332714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3557647" y="4332714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>
            <a:off x="3043869" y="4321941"/>
            <a:ext cx="15695" cy="26480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196">
            <a:extLst>
              <a:ext uri="{FF2B5EF4-FFF2-40B4-BE49-F238E27FC236}">
                <a16:creationId xmlns:a16="http://schemas.microsoft.com/office/drawing/2014/main" id="{59CA266F-1CB0-483E-97CA-77ABCE426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508" y="3657606"/>
            <a:ext cx="1719192" cy="35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500" dirty="0"/>
          </a:p>
        </p:txBody>
      </p:sp>
      <p:sp>
        <p:nvSpPr>
          <p:cNvPr id="61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552" y="408244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62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52" y="408244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63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152" y="408244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64" name="Rectangle 186">
            <a:extLst>
              <a:ext uri="{FF2B5EF4-FFF2-40B4-BE49-F238E27FC236}">
                <a16:creationId xmlns:a16="http://schemas.microsoft.com/office/drawing/2014/main" id="{A78A898C-38D2-4EAE-9377-D3E75A257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1352" y="408244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65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752" y="408244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66" name="Conector reto 65"/>
          <p:cNvCxnSpPr/>
          <p:nvPr/>
        </p:nvCxnSpPr>
        <p:spPr>
          <a:xfrm>
            <a:off x="4920656" y="4077883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>
            <a:off x="4377848" y="4069916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>
            <a:off x="3856976" y="4057390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>
            <a:off x="3323592" y="4058941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2229640" y="4327382"/>
            <a:ext cx="0" cy="19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2823069" y="4289343"/>
            <a:ext cx="2586897" cy="854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053063" y="3805478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73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828023" y="3808906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74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732" y="380796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75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615" y="3807695"/>
            <a:ext cx="338110" cy="2136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76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977" y="3806287"/>
            <a:ext cx="338110" cy="2136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77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673" y="381881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78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05400" y="3814846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cxnSp>
        <p:nvCxnSpPr>
          <p:cNvPr id="79" name="Conector reto 78"/>
          <p:cNvCxnSpPr/>
          <p:nvPr/>
        </p:nvCxnSpPr>
        <p:spPr>
          <a:xfrm>
            <a:off x="2842966" y="4028992"/>
            <a:ext cx="2586897" cy="854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/>
          <p:cNvCxnSpPr/>
          <p:nvPr/>
        </p:nvCxnSpPr>
        <p:spPr>
          <a:xfrm>
            <a:off x="5181166" y="3782635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/>
          <p:nvPr/>
        </p:nvCxnSpPr>
        <p:spPr>
          <a:xfrm>
            <a:off x="4704095" y="3785934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>
            <a:off x="4293311" y="3797206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/>
          <p:cNvCxnSpPr/>
          <p:nvPr/>
        </p:nvCxnSpPr>
        <p:spPr>
          <a:xfrm>
            <a:off x="4004114" y="3804534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/>
          <p:cNvCxnSpPr/>
          <p:nvPr/>
        </p:nvCxnSpPr>
        <p:spPr>
          <a:xfrm>
            <a:off x="3580611" y="3804534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/>
          <p:cNvCxnSpPr/>
          <p:nvPr/>
        </p:nvCxnSpPr>
        <p:spPr>
          <a:xfrm>
            <a:off x="3066833" y="3793761"/>
            <a:ext cx="15695" cy="26480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500" y="356887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7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900" y="3564318"/>
            <a:ext cx="472151" cy="20617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8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100" y="356887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9" name="Rectangle 186">
            <a:extLst>
              <a:ext uri="{FF2B5EF4-FFF2-40B4-BE49-F238E27FC236}">
                <a16:creationId xmlns:a16="http://schemas.microsoft.com/office/drawing/2014/main" id="{A78A898C-38D2-4EAE-9377-D3E75A257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1357" y="3554450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90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700" y="356887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91" name="Conector reto 90"/>
          <p:cNvCxnSpPr/>
          <p:nvPr/>
        </p:nvCxnSpPr>
        <p:spPr>
          <a:xfrm>
            <a:off x="4920656" y="3564317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/>
          <p:cNvCxnSpPr/>
          <p:nvPr/>
        </p:nvCxnSpPr>
        <p:spPr>
          <a:xfrm>
            <a:off x="4352796" y="3556350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/>
          <p:cNvCxnSpPr/>
          <p:nvPr/>
        </p:nvCxnSpPr>
        <p:spPr>
          <a:xfrm>
            <a:off x="3831924" y="3543824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/>
          <p:cNvCxnSpPr/>
          <p:nvPr/>
        </p:nvCxnSpPr>
        <p:spPr>
          <a:xfrm>
            <a:off x="3298540" y="3545375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to 94"/>
          <p:cNvCxnSpPr/>
          <p:nvPr/>
        </p:nvCxnSpPr>
        <p:spPr>
          <a:xfrm>
            <a:off x="2818369" y="3793450"/>
            <a:ext cx="2586897" cy="854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700" y="4057390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97" name="Text Box 196">
            <a:extLst>
              <a:ext uri="{FF2B5EF4-FFF2-40B4-BE49-F238E27FC236}">
                <a16:creationId xmlns:a16="http://schemas.microsoft.com/office/drawing/2014/main" id="{59CA266F-1CB0-483E-97CA-77ABCE426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644" y="4724404"/>
            <a:ext cx="1719192" cy="35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500" dirty="0"/>
          </a:p>
        </p:txBody>
      </p:sp>
      <p:sp>
        <p:nvSpPr>
          <p:cNvPr id="98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2559" y="514987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99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4140" y="5149240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00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2288" y="5149240"/>
            <a:ext cx="486438" cy="21811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01" name="Rectangle 186">
            <a:extLst>
              <a:ext uri="{FF2B5EF4-FFF2-40B4-BE49-F238E27FC236}">
                <a16:creationId xmlns:a16="http://schemas.microsoft.com/office/drawing/2014/main" id="{A78A898C-38D2-4EAE-9377-D3E75A257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537" y="5149165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02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888" y="5149240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103" name="Conector reto 102"/>
          <p:cNvCxnSpPr/>
          <p:nvPr/>
        </p:nvCxnSpPr>
        <p:spPr>
          <a:xfrm>
            <a:off x="9281792" y="5144681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to 103"/>
          <p:cNvCxnSpPr/>
          <p:nvPr/>
        </p:nvCxnSpPr>
        <p:spPr>
          <a:xfrm>
            <a:off x="8780731" y="5136714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/>
          <p:nvPr/>
        </p:nvCxnSpPr>
        <p:spPr>
          <a:xfrm>
            <a:off x="8255690" y="5124188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to 105"/>
          <p:cNvCxnSpPr/>
          <p:nvPr/>
        </p:nvCxnSpPr>
        <p:spPr>
          <a:xfrm>
            <a:off x="7684728" y="5125739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to 106"/>
          <p:cNvCxnSpPr/>
          <p:nvPr/>
        </p:nvCxnSpPr>
        <p:spPr>
          <a:xfrm>
            <a:off x="6578250" y="5394180"/>
            <a:ext cx="0" cy="19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to 107"/>
          <p:cNvCxnSpPr/>
          <p:nvPr/>
        </p:nvCxnSpPr>
        <p:spPr>
          <a:xfrm flipV="1">
            <a:off x="6866348" y="5425860"/>
            <a:ext cx="3219190" cy="104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to 108"/>
          <p:cNvCxnSpPr/>
          <p:nvPr/>
        </p:nvCxnSpPr>
        <p:spPr>
          <a:xfrm>
            <a:off x="7185190" y="5380462"/>
            <a:ext cx="2586897" cy="854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414199" y="4872276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11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189159" y="4875704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12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868" y="487476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13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9751" y="4874493"/>
            <a:ext cx="338110" cy="2136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14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4113" y="4873085"/>
            <a:ext cx="338110" cy="2136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15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2809" y="488561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16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604114" y="4881644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cxnSp>
        <p:nvCxnSpPr>
          <p:cNvPr id="117" name="Conector reto 116"/>
          <p:cNvCxnSpPr/>
          <p:nvPr/>
        </p:nvCxnSpPr>
        <p:spPr>
          <a:xfrm>
            <a:off x="7196645" y="5095770"/>
            <a:ext cx="2586897" cy="854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3329" y="513613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19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4711" y="513613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120" name="Conector reto 119"/>
          <p:cNvCxnSpPr/>
          <p:nvPr/>
        </p:nvCxnSpPr>
        <p:spPr>
          <a:xfrm>
            <a:off x="9542302" y="4849433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reto 120"/>
          <p:cNvCxnSpPr/>
          <p:nvPr/>
        </p:nvCxnSpPr>
        <p:spPr>
          <a:xfrm>
            <a:off x="9065231" y="4852732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to 121"/>
          <p:cNvCxnSpPr/>
          <p:nvPr/>
        </p:nvCxnSpPr>
        <p:spPr>
          <a:xfrm>
            <a:off x="8654447" y="4864004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to 122"/>
          <p:cNvCxnSpPr/>
          <p:nvPr/>
        </p:nvCxnSpPr>
        <p:spPr>
          <a:xfrm>
            <a:off x="8365250" y="4871332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to 123"/>
          <p:cNvCxnSpPr/>
          <p:nvPr/>
        </p:nvCxnSpPr>
        <p:spPr>
          <a:xfrm>
            <a:off x="7941747" y="4871332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to 124"/>
          <p:cNvCxnSpPr/>
          <p:nvPr/>
        </p:nvCxnSpPr>
        <p:spPr>
          <a:xfrm>
            <a:off x="7427969" y="4860559"/>
            <a:ext cx="15695" cy="26480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2121" y="458829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27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3702" y="4587658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28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1850" y="4587658"/>
            <a:ext cx="486438" cy="21811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29" name="Rectangle 186">
            <a:extLst>
              <a:ext uri="{FF2B5EF4-FFF2-40B4-BE49-F238E27FC236}">
                <a16:creationId xmlns:a16="http://schemas.microsoft.com/office/drawing/2014/main" id="{A78A898C-38D2-4EAE-9377-D3E75A257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1099" y="4587583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30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450" y="4587658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131" name="Conector reto 130"/>
          <p:cNvCxnSpPr/>
          <p:nvPr/>
        </p:nvCxnSpPr>
        <p:spPr>
          <a:xfrm>
            <a:off x="9271354" y="4583099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to 131"/>
          <p:cNvCxnSpPr/>
          <p:nvPr/>
        </p:nvCxnSpPr>
        <p:spPr>
          <a:xfrm>
            <a:off x="8770293" y="4575132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to 132"/>
          <p:cNvCxnSpPr/>
          <p:nvPr/>
        </p:nvCxnSpPr>
        <p:spPr>
          <a:xfrm>
            <a:off x="8245252" y="4562606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to 133"/>
          <p:cNvCxnSpPr/>
          <p:nvPr/>
        </p:nvCxnSpPr>
        <p:spPr>
          <a:xfrm>
            <a:off x="7674290" y="4564157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reto 134"/>
          <p:cNvCxnSpPr/>
          <p:nvPr/>
        </p:nvCxnSpPr>
        <p:spPr>
          <a:xfrm>
            <a:off x="7174752" y="4818880"/>
            <a:ext cx="2586897" cy="854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403761" y="4310694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37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178721" y="4314122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38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9430" y="431318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39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9313" y="4312911"/>
            <a:ext cx="338110" cy="2136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40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675" y="4311503"/>
            <a:ext cx="338110" cy="2136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41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2371" y="4324030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42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593676" y="4320062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cxnSp>
        <p:nvCxnSpPr>
          <p:cNvPr id="143" name="Conector reto 142"/>
          <p:cNvCxnSpPr/>
          <p:nvPr/>
        </p:nvCxnSpPr>
        <p:spPr>
          <a:xfrm>
            <a:off x="7186207" y="4534188"/>
            <a:ext cx="2586897" cy="854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891" y="4574550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45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4273" y="4574550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146" name="Conector reto 145"/>
          <p:cNvCxnSpPr/>
          <p:nvPr/>
        </p:nvCxnSpPr>
        <p:spPr>
          <a:xfrm>
            <a:off x="9531864" y="4287851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to 146"/>
          <p:cNvCxnSpPr/>
          <p:nvPr/>
        </p:nvCxnSpPr>
        <p:spPr>
          <a:xfrm>
            <a:off x="9054793" y="4291150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reto 147"/>
          <p:cNvCxnSpPr/>
          <p:nvPr/>
        </p:nvCxnSpPr>
        <p:spPr>
          <a:xfrm>
            <a:off x="8644009" y="4302422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reto 148"/>
          <p:cNvCxnSpPr/>
          <p:nvPr/>
        </p:nvCxnSpPr>
        <p:spPr>
          <a:xfrm>
            <a:off x="8354812" y="4309750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to 149"/>
          <p:cNvCxnSpPr/>
          <p:nvPr/>
        </p:nvCxnSpPr>
        <p:spPr>
          <a:xfrm>
            <a:off x="7931309" y="4309750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to 150"/>
          <p:cNvCxnSpPr/>
          <p:nvPr/>
        </p:nvCxnSpPr>
        <p:spPr>
          <a:xfrm>
            <a:off x="7417531" y="4298977"/>
            <a:ext cx="15695" cy="26480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 Box 196">
            <a:extLst>
              <a:ext uri="{FF2B5EF4-FFF2-40B4-BE49-F238E27FC236}">
                <a16:creationId xmlns:a16="http://schemas.microsoft.com/office/drawing/2014/main" id="{59CA266F-1CB0-483E-97CA-77ABCE426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170" y="3634642"/>
            <a:ext cx="1719192" cy="35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500" dirty="0"/>
          </a:p>
        </p:txBody>
      </p:sp>
      <p:sp>
        <p:nvSpPr>
          <p:cNvPr id="153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8214" y="4059478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54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1614" y="4059478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55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4814" y="4059478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56" name="Rectangle 186">
            <a:extLst>
              <a:ext uri="{FF2B5EF4-FFF2-40B4-BE49-F238E27FC236}">
                <a16:creationId xmlns:a16="http://schemas.microsoft.com/office/drawing/2014/main" id="{A78A898C-38D2-4EAE-9377-D3E75A257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5014" y="4059478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57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1414" y="4059478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158" name="Conector reto 157"/>
          <p:cNvCxnSpPr/>
          <p:nvPr/>
        </p:nvCxnSpPr>
        <p:spPr>
          <a:xfrm>
            <a:off x="9294318" y="4054919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ector reto 158"/>
          <p:cNvCxnSpPr/>
          <p:nvPr/>
        </p:nvCxnSpPr>
        <p:spPr>
          <a:xfrm>
            <a:off x="8751510" y="4046952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ector reto 159"/>
          <p:cNvCxnSpPr/>
          <p:nvPr/>
        </p:nvCxnSpPr>
        <p:spPr>
          <a:xfrm>
            <a:off x="8230638" y="4034426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 reto 160"/>
          <p:cNvCxnSpPr/>
          <p:nvPr/>
        </p:nvCxnSpPr>
        <p:spPr>
          <a:xfrm>
            <a:off x="7697254" y="4035977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ector reto 161"/>
          <p:cNvCxnSpPr/>
          <p:nvPr/>
        </p:nvCxnSpPr>
        <p:spPr>
          <a:xfrm>
            <a:off x="6603302" y="4304418"/>
            <a:ext cx="0" cy="19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ector reto 162"/>
          <p:cNvCxnSpPr/>
          <p:nvPr/>
        </p:nvCxnSpPr>
        <p:spPr>
          <a:xfrm>
            <a:off x="7196731" y="4266379"/>
            <a:ext cx="2586897" cy="854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426725" y="3782514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65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201685" y="3785942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66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394" y="378500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67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277" y="3784731"/>
            <a:ext cx="338110" cy="2136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68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6639" y="3783323"/>
            <a:ext cx="338110" cy="2136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69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5335" y="3795850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70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579062" y="3791882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cxnSp>
        <p:nvCxnSpPr>
          <p:cNvPr id="171" name="Conector reto 170"/>
          <p:cNvCxnSpPr/>
          <p:nvPr/>
        </p:nvCxnSpPr>
        <p:spPr>
          <a:xfrm>
            <a:off x="7216628" y="4006028"/>
            <a:ext cx="2586897" cy="854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ector reto 171"/>
          <p:cNvCxnSpPr/>
          <p:nvPr/>
        </p:nvCxnSpPr>
        <p:spPr>
          <a:xfrm>
            <a:off x="9554828" y="3759671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ector reto 172"/>
          <p:cNvCxnSpPr/>
          <p:nvPr/>
        </p:nvCxnSpPr>
        <p:spPr>
          <a:xfrm>
            <a:off x="9077757" y="3762970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ector reto 173"/>
          <p:cNvCxnSpPr/>
          <p:nvPr/>
        </p:nvCxnSpPr>
        <p:spPr>
          <a:xfrm>
            <a:off x="8666973" y="3774242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ector reto 174"/>
          <p:cNvCxnSpPr/>
          <p:nvPr/>
        </p:nvCxnSpPr>
        <p:spPr>
          <a:xfrm>
            <a:off x="8377776" y="3781570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 reto 175"/>
          <p:cNvCxnSpPr/>
          <p:nvPr/>
        </p:nvCxnSpPr>
        <p:spPr>
          <a:xfrm>
            <a:off x="7954273" y="3781570"/>
            <a:ext cx="0" cy="25227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ector reto 176"/>
          <p:cNvCxnSpPr/>
          <p:nvPr/>
        </p:nvCxnSpPr>
        <p:spPr>
          <a:xfrm>
            <a:off x="7440495" y="3770797"/>
            <a:ext cx="15695" cy="26480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162" y="3545912"/>
            <a:ext cx="430213" cy="2016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79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6562" y="3541354"/>
            <a:ext cx="472151" cy="20617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80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9762" y="354591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81" name="Rectangle 186">
            <a:extLst>
              <a:ext uri="{FF2B5EF4-FFF2-40B4-BE49-F238E27FC236}">
                <a16:creationId xmlns:a16="http://schemas.microsoft.com/office/drawing/2014/main" id="{A78A898C-38D2-4EAE-9377-D3E75A257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5019" y="353148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82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6362" y="354591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183" name="Conector reto 182"/>
          <p:cNvCxnSpPr/>
          <p:nvPr/>
        </p:nvCxnSpPr>
        <p:spPr>
          <a:xfrm>
            <a:off x="9294318" y="3541353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ector reto 183"/>
          <p:cNvCxnSpPr/>
          <p:nvPr/>
        </p:nvCxnSpPr>
        <p:spPr>
          <a:xfrm>
            <a:off x="8726458" y="3533386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ector reto 184"/>
          <p:cNvCxnSpPr/>
          <p:nvPr/>
        </p:nvCxnSpPr>
        <p:spPr>
          <a:xfrm>
            <a:off x="8205586" y="3520860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ector reto 185"/>
          <p:cNvCxnSpPr/>
          <p:nvPr/>
        </p:nvCxnSpPr>
        <p:spPr>
          <a:xfrm>
            <a:off x="7672202" y="3522411"/>
            <a:ext cx="0" cy="24949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ector reto 186"/>
          <p:cNvCxnSpPr/>
          <p:nvPr/>
        </p:nvCxnSpPr>
        <p:spPr>
          <a:xfrm>
            <a:off x="7192031" y="3770486"/>
            <a:ext cx="2586897" cy="854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6362" y="403442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89" name="CaixaDeTexto 188"/>
          <p:cNvSpPr txBox="1"/>
          <p:nvPr/>
        </p:nvSpPr>
        <p:spPr>
          <a:xfrm>
            <a:off x="2948011" y="5812077"/>
            <a:ext cx="273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Vista frontal da parede </a:t>
            </a:r>
          </a:p>
        </p:txBody>
      </p:sp>
      <p:sp>
        <p:nvSpPr>
          <p:cNvPr id="190" name="CaixaDeTexto 189"/>
          <p:cNvSpPr txBox="1"/>
          <p:nvPr/>
        </p:nvSpPr>
        <p:spPr>
          <a:xfrm>
            <a:off x="7019868" y="5675798"/>
            <a:ext cx="3852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Vista frontal da parede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Indicando a amarração da parede</a:t>
            </a:r>
          </a:p>
        </p:txBody>
      </p:sp>
      <p:sp>
        <p:nvSpPr>
          <p:cNvPr id="191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5617" y="3813524"/>
            <a:ext cx="248447" cy="18627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92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3003" y="4327093"/>
            <a:ext cx="248447" cy="18627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93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8164" y="4892697"/>
            <a:ext cx="248447" cy="18627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94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7431" y="5162649"/>
            <a:ext cx="430213" cy="2016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95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4969" y="4075500"/>
            <a:ext cx="430213" cy="2016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96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1100" y="4617267"/>
            <a:ext cx="430213" cy="2016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8065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82">
            <a:extLst>
              <a:ext uri="{FF2B5EF4-FFF2-40B4-BE49-F238E27FC236}">
                <a16:creationId xmlns:a16="http://schemas.microsoft.com/office/drawing/2014/main" id="{DE5B04FA-3985-4BB0-A778-BCDE1699F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1260" y="3659154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8660" y="3441715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060" y="3441715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5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260" y="3441715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6" name="Rectangle 186">
            <a:extLst>
              <a:ext uri="{FF2B5EF4-FFF2-40B4-BE49-F238E27FC236}">
                <a16:creationId xmlns:a16="http://schemas.microsoft.com/office/drawing/2014/main" id="{A78A898C-38D2-4EAE-9377-D3E75A257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460" y="3441715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7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1860" y="3441715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" name="Rectangle 189">
            <a:extLst>
              <a:ext uri="{FF2B5EF4-FFF2-40B4-BE49-F238E27FC236}">
                <a16:creationId xmlns:a16="http://schemas.microsoft.com/office/drawing/2014/main" id="{20FF4056-32CF-4B7F-913A-E8C89ADD79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403060" y="3047667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9" name="Rectangle 190">
            <a:extLst>
              <a:ext uri="{FF2B5EF4-FFF2-40B4-BE49-F238E27FC236}">
                <a16:creationId xmlns:a16="http://schemas.microsoft.com/office/drawing/2014/main" id="{25C58313-198D-46A6-92A2-E2EA6FD1C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360" y="2628567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0" name="Text Box 211">
            <a:extLst>
              <a:ext uri="{FF2B5EF4-FFF2-40B4-BE49-F238E27FC236}">
                <a16:creationId xmlns:a16="http://schemas.microsoft.com/office/drawing/2014/main" id="{C8466EB9-F401-44EE-82C1-B32F5780A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667" y="2827050"/>
            <a:ext cx="128659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500" dirty="0"/>
          </a:p>
        </p:txBody>
      </p:sp>
      <p:sp>
        <p:nvSpPr>
          <p:cNvPr id="11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495058" y="2395999"/>
            <a:ext cx="201613" cy="209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2" name="Line 241">
            <a:extLst>
              <a:ext uri="{FF2B5EF4-FFF2-40B4-BE49-F238E27FC236}">
                <a16:creationId xmlns:a16="http://schemas.microsoft.com/office/drawing/2014/main" id="{597DA43F-A2D6-4A61-A120-1C11D54BC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7443" y="2621045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826982" y="2398087"/>
            <a:ext cx="201613" cy="209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pic>
        <p:nvPicPr>
          <p:cNvPr id="17" name="Picture 2" descr="Identidade Visual do Câmpus Votuporanga do IFSP - Instituto ...">
            <a:extLst>
              <a:ext uri="{FF2B5EF4-FFF2-40B4-BE49-F238E27FC236}">
                <a16:creationId xmlns:a16="http://schemas.microsoft.com/office/drawing/2014/main" id="{08CDAA0D-3A72-42D5-95C1-14BF54FBE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1" b="54871"/>
          <a:stretch/>
        </p:blipFill>
        <p:spPr bwMode="auto">
          <a:xfrm>
            <a:off x="1712936" y="357560"/>
            <a:ext cx="1447800" cy="110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3160736" y="185833"/>
            <a:ext cx="7089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da parede em </a:t>
            </a:r>
            <a:r>
              <a:rPr lang="pt-BR" sz="36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pt-BR" sz="36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ALTERNATIVA</a:t>
            </a:r>
          </a:p>
          <a:p>
            <a:pPr algn="ctr"/>
            <a:r>
              <a:rPr lang="pt-BR" sz="36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1º fiada  </a:t>
            </a:r>
            <a:endParaRPr lang="pt-BR" sz="6000" dirty="0"/>
          </a:p>
        </p:txBody>
      </p:sp>
      <p:sp>
        <p:nvSpPr>
          <p:cNvPr id="28" name="Line 182">
            <a:extLst>
              <a:ext uri="{FF2B5EF4-FFF2-40B4-BE49-F238E27FC236}">
                <a16:creationId xmlns:a16="http://schemas.microsoft.com/office/drawing/2014/main" id="{DE5B04FA-3985-4BB0-A778-BCDE1699F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5722" y="3663637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2062" y="3446198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0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015" y="3446198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1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9722" y="3446198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3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6322" y="3446198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4" name="Rectangle 189">
            <a:extLst>
              <a:ext uri="{FF2B5EF4-FFF2-40B4-BE49-F238E27FC236}">
                <a16:creationId xmlns:a16="http://schemas.microsoft.com/office/drawing/2014/main" id="{20FF4056-32CF-4B7F-913A-E8C89ADD79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38698" y="3331773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5" name="Rectangle 190">
            <a:extLst>
              <a:ext uri="{FF2B5EF4-FFF2-40B4-BE49-F238E27FC236}">
                <a16:creationId xmlns:a16="http://schemas.microsoft.com/office/drawing/2014/main" id="{25C58313-198D-46A6-92A2-E2EA6FD1C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2734" y="3439870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6" name="Text Box 211">
            <a:extLst>
              <a:ext uri="{FF2B5EF4-FFF2-40B4-BE49-F238E27FC236}">
                <a16:creationId xmlns:a16="http://schemas.microsoft.com/office/drawing/2014/main" id="{C8466EB9-F401-44EE-82C1-B32F5780A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129" y="2831533"/>
            <a:ext cx="128659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500" dirty="0"/>
          </a:p>
        </p:txBody>
      </p:sp>
      <p:sp>
        <p:nvSpPr>
          <p:cNvPr id="37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439520" y="2400482"/>
            <a:ext cx="201613" cy="209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38" name="Line 241">
            <a:extLst>
              <a:ext uri="{FF2B5EF4-FFF2-40B4-BE49-F238E27FC236}">
                <a16:creationId xmlns:a16="http://schemas.microsoft.com/office/drawing/2014/main" id="{597DA43F-A2D6-4A61-A120-1C11D54BC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828" y="2628567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" name="Rectangle 214">
            <a:extLst>
              <a:ext uri="{FF2B5EF4-FFF2-40B4-BE49-F238E27FC236}">
                <a16:creationId xmlns:a16="http://schemas.microsoft.com/office/drawing/2014/main" id="{1FC54311-5C53-414A-BA61-807FCF348E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771444" y="2402570"/>
            <a:ext cx="201613" cy="209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40" name="Rectangle 189">
            <a:extLst>
              <a:ext uri="{FF2B5EF4-FFF2-40B4-BE49-F238E27FC236}">
                <a16:creationId xmlns:a16="http://schemas.microsoft.com/office/drawing/2014/main" id="{20FF4056-32CF-4B7F-913A-E8C89ADD79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29734" y="2771482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1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9992" y="518534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2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9945" y="518534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3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7652" y="518534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4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252" y="518534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5" name="Rectangle 189">
            <a:extLst>
              <a:ext uri="{FF2B5EF4-FFF2-40B4-BE49-F238E27FC236}">
                <a16:creationId xmlns:a16="http://schemas.microsoft.com/office/drawing/2014/main" id="{20FF4056-32CF-4B7F-913A-E8C89ADD79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56628" y="5070919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6" name="Rectangle 190">
            <a:extLst>
              <a:ext uri="{FF2B5EF4-FFF2-40B4-BE49-F238E27FC236}">
                <a16:creationId xmlns:a16="http://schemas.microsoft.com/office/drawing/2014/main" id="{25C58313-198D-46A6-92A2-E2EA6FD1C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0664" y="5179016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7" name="Rectangle 189">
            <a:extLst>
              <a:ext uri="{FF2B5EF4-FFF2-40B4-BE49-F238E27FC236}">
                <a16:creationId xmlns:a16="http://schemas.microsoft.com/office/drawing/2014/main" id="{20FF4056-32CF-4B7F-913A-E8C89ADD79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57669" y="455247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49" name="Conector reto 48"/>
          <p:cNvCxnSpPr/>
          <p:nvPr/>
        </p:nvCxnSpPr>
        <p:spPr>
          <a:xfrm>
            <a:off x="6912828" y="5176187"/>
            <a:ext cx="0" cy="215107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7440710" y="5194138"/>
            <a:ext cx="0" cy="215107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>
            <a:off x="7727587" y="5171727"/>
            <a:ext cx="0" cy="215107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8243052" y="5189657"/>
            <a:ext cx="0" cy="215107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8758528" y="5207587"/>
            <a:ext cx="0" cy="215107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>
            <a:off x="7470928" y="4881279"/>
            <a:ext cx="201614" cy="2689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/>
          <p:cNvSpPr/>
          <p:nvPr/>
        </p:nvSpPr>
        <p:spPr>
          <a:xfrm>
            <a:off x="6435552" y="5870321"/>
            <a:ext cx="2522764" cy="1210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2" name="Conector reto 71"/>
          <p:cNvCxnSpPr/>
          <p:nvPr/>
        </p:nvCxnSpPr>
        <p:spPr>
          <a:xfrm>
            <a:off x="5019810" y="5646205"/>
            <a:ext cx="0" cy="121023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>
            <a:off x="6969719" y="5901698"/>
            <a:ext cx="0" cy="121023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>
            <a:off x="7470928" y="5870321"/>
            <a:ext cx="0" cy="121023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>
            <a:off x="7727587" y="5901698"/>
            <a:ext cx="0" cy="121023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>
          <a:xfrm>
            <a:off x="8262015" y="5870321"/>
            <a:ext cx="0" cy="121023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>
            <a:off x="8770577" y="5870321"/>
            <a:ext cx="0" cy="121023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>
            <a:stCxn id="65" idx="1"/>
          </p:cNvCxnSpPr>
          <p:nvPr/>
        </p:nvCxnSpPr>
        <p:spPr>
          <a:xfrm>
            <a:off x="6435552" y="5930833"/>
            <a:ext cx="2536725" cy="918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/>
          <p:cNvCxnSpPr/>
          <p:nvPr/>
        </p:nvCxnSpPr>
        <p:spPr>
          <a:xfrm flipV="1">
            <a:off x="6435551" y="6039916"/>
            <a:ext cx="2536726" cy="1194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to 90"/>
          <p:cNvCxnSpPr/>
          <p:nvPr/>
        </p:nvCxnSpPr>
        <p:spPr>
          <a:xfrm>
            <a:off x="6043260" y="6118411"/>
            <a:ext cx="330244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217227" y="3818966"/>
            <a:ext cx="1046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7054120" y="3783108"/>
            <a:ext cx="1046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</a:p>
        </p:txBody>
      </p:sp>
      <p:cxnSp>
        <p:nvCxnSpPr>
          <p:cNvPr id="22" name="Conector de seta reta 21"/>
          <p:cNvCxnSpPr/>
          <p:nvPr/>
        </p:nvCxnSpPr>
        <p:spPr>
          <a:xfrm>
            <a:off x="2892073" y="2933367"/>
            <a:ext cx="533400" cy="4302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2474258" y="4652682"/>
            <a:ext cx="244736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Não porque vai ficar junta à prumo no indicado pela seta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9520518" y="5576012"/>
            <a:ext cx="1075764" cy="41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4110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890" y="4755040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4843" y="4755040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550" y="4755040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5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150" y="4755040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6" name="Rectangle 189">
            <a:extLst>
              <a:ext uri="{FF2B5EF4-FFF2-40B4-BE49-F238E27FC236}">
                <a16:creationId xmlns:a16="http://schemas.microsoft.com/office/drawing/2014/main" id="{20FF4056-32CF-4B7F-913A-E8C89ADD79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11526" y="4640615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7" name="Rectangle 190">
            <a:extLst>
              <a:ext uri="{FF2B5EF4-FFF2-40B4-BE49-F238E27FC236}">
                <a16:creationId xmlns:a16="http://schemas.microsoft.com/office/drawing/2014/main" id="{25C58313-198D-46A6-92A2-E2EA6FD1C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562" y="4762159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" name="Rectangle 189">
            <a:extLst>
              <a:ext uri="{FF2B5EF4-FFF2-40B4-BE49-F238E27FC236}">
                <a16:creationId xmlns:a16="http://schemas.microsoft.com/office/drawing/2014/main" id="{20FF4056-32CF-4B7F-913A-E8C89ADD79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12567" y="4122170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2367726" y="4745883"/>
            <a:ext cx="0" cy="215107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895608" y="4763834"/>
            <a:ext cx="0" cy="215107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3182485" y="4741423"/>
            <a:ext cx="0" cy="215107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3697950" y="4759353"/>
            <a:ext cx="0" cy="215107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213426" y="4777283"/>
            <a:ext cx="0" cy="215107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925826" y="4450975"/>
            <a:ext cx="201614" cy="2689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1903898" y="5440017"/>
            <a:ext cx="2522764" cy="1210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474708" y="5471394"/>
            <a:ext cx="0" cy="121023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2438065" y="5471394"/>
            <a:ext cx="0" cy="121023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2939274" y="5440017"/>
            <a:ext cx="0" cy="121023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3195933" y="5471394"/>
            <a:ext cx="0" cy="121023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3730361" y="5440017"/>
            <a:ext cx="0" cy="121023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4238923" y="5440017"/>
            <a:ext cx="0" cy="121023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>
            <a:stCxn id="15" idx="1"/>
          </p:cNvCxnSpPr>
          <p:nvPr/>
        </p:nvCxnSpPr>
        <p:spPr>
          <a:xfrm>
            <a:off x="1903898" y="5500529"/>
            <a:ext cx="2536725" cy="918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1903897" y="5609612"/>
            <a:ext cx="2536726" cy="1194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1511606" y="5688107"/>
            <a:ext cx="330244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Identidade Visual do Câmpus Votuporanga do IFSP - Instituto ...">
            <a:extLst>
              <a:ext uri="{FF2B5EF4-FFF2-40B4-BE49-F238E27FC236}">
                <a16:creationId xmlns:a16="http://schemas.microsoft.com/office/drawing/2014/main" id="{08CDAA0D-3A72-42D5-95C1-14BF54FBE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1" b="54871"/>
          <a:stretch/>
        </p:blipFill>
        <p:spPr bwMode="auto">
          <a:xfrm>
            <a:off x="1712936" y="357560"/>
            <a:ext cx="1447800" cy="110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ixaDeTexto 26"/>
          <p:cNvSpPr txBox="1"/>
          <p:nvPr/>
        </p:nvSpPr>
        <p:spPr>
          <a:xfrm>
            <a:off x="3160736" y="185833"/>
            <a:ext cx="7089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da parede em </a:t>
            </a:r>
            <a:r>
              <a:rPr lang="pt-BR" sz="36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pt-BR" sz="36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ALTERNATIVA</a:t>
            </a:r>
          </a:p>
          <a:p>
            <a:pPr algn="ctr"/>
            <a:r>
              <a:rPr lang="pt-BR" sz="36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1º e 2º fiadas  </a:t>
            </a:r>
            <a:endParaRPr lang="pt-BR" sz="6000" dirty="0"/>
          </a:p>
        </p:txBody>
      </p:sp>
      <p:sp>
        <p:nvSpPr>
          <p:cNvPr id="30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369" y="3145881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1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4769" y="3145881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2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7969" y="3145881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4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145" y="3145881"/>
            <a:ext cx="335137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5" name="Rectangle 189">
            <a:extLst>
              <a:ext uri="{FF2B5EF4-FFF2-40B4-BE49-F238E27FC236}">
                <a16:creationId xmlns:a16="http://schemas.microsoft.com/office/drawing/2014/main" id="{20FF4056-32CF-4B7F-913A-E8C89ADD79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73345" y="2751833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6" name="Rectangle 190">
            <a:extLst>
              <a:ext uri="{FF2B5EF4-FFF2-40B4-BE49-F238E27FC236}">
                <a16:creationId xmlns:a16="http://schemas.microsoft.com/office/drawing/2014/main" id="{25C58313-198D-46A6-92A2-E2EA6FD1C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645" y="2332733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7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9305" y="3146612"/>
            <a:ext cx="290313" cy="22861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8" name="Rectangle 190">
            <a:extLst>
              <a:ext uri="{FF2B5EF4-FFF2-40B4-BE49-F238E27FC236}">
                <a16:creationId xmlns:a16="http://schemas.microsoft.com/office/drawing/2014/main" id="{25C58313-198D-46A6-92A2-E2EA6FD1C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4722" y="3152226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40" name="Conector reto 39"/>
          <p:cNvCxnSpPr/>
          <p:nvPr/>
        </p:nvCxnSpPr>
        <p:spPr>
          <a:xfrm>
            <a:off x="6535271" y="3347494"/>
            <a:ext cx="3267635" cy="27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211">
            <a:extLst>
              <a:ext uri="{FF2B5EF4-FFF2-40B4-BE49-F238E27FC236}">
                <a16:creationId xmlns:a16="http://schemas.microsoft.com/office/drawing/2014/main" id="{C8466EB9-F401-44EE-82C1-B32F5780A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071" y="4206811"/>
            <a:ext cx="1076657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500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8566958" y="2121972"/>
            <a:ext cx="12624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½  de tijolo </a:t>
            </a:r>
          </a:p>
        </p:txBody>
      </p:sp>
      <p:sp>
        <p:nvSpPr>
          <p:cNvPr id="43" name="Text Box 211">
            <a:extLst>
              <a:ext uri="{FF2B5EF4-FFF2-40B4-BE49-F238E27FC236}">
                <a16:creationId xmlns:a16="http://schemas.microsoft.com/office/drawing/2014/main" id="{C8466EB9-F401-44EE-82C1-B32F5780A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471" y="4359211"/>
            <a:ext cx="1076657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5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4093559" y="3847671"/>
            <a:ext cx="12624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½  de tijolo </a:t>
            </a:r>
          </a:p>
        </p:txBody>
      </p:sp>
      <p:sp>
        <p:nvSpPr>
          <p:cNvPr id="45" name="Rectangle 183">
            <a:extLst>
              <a:ext uri="{FF2B5EF4-FFF2-40B4-BE49-F238E27FC236}">
                <a16:creationId xmlns:a16="http://schemas.microsoft.com/office/drawing/2014/main" id="{815EAD12-1479-4A2E-BB71-C4DE566F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2746" y="476400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6" name="Rectangle 184">
            <a:extLst>
              <a:ext uri="{FF2B5EF4-FFF2-40B4-BE49-F238E27FC236}">
                <a16:creationId xmlns:a16="http://schemas.microsoft.com/office/drawing/2014/main" id="{E694CE13-CFBC-47B8-BACF-D3850002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6146" y="476400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7" name="Rectangle 185">
            <a:extLst>
              <a:ext uri="{FF2B5EF4-FFF2-40B4-BE49-F238E27FC236}">
                <a16:creationId xmlns:a16="http://schemas.microsoft.com/office/drawing/2014/main" id="{232ABDCB-4E07-4028-A44A-3453AAC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346" y="4764004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8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3770" y="4728882"/>
            <a:ext cx="294889" cy="23673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9" name="Rectangle 189">
            <a:extLst>
              <a:ext uri="{FF2B5EF4-FFF2-40B4-BE49-F238E27FC236}">
                <a16:creationId xmlns:a16="http://schemas.microsoft.com/office/drawing/2014/main" id="{20FF4056-32CF-4B7F-913A-E8C89ADD79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04722" y="4369956"/>
            <a:ext cx="430213" cy="2016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50" name="Rectangle 190">
            <a:extLst>
              <a:ext uri="{FF2B5EF4-FFF2-40B4-BE49-F238E27FC236}">
                <a16:creationId xmlns:a16="http://schemas.microsoft.com/office/drawing/2014/main" id="{25C58313-198D-46A6-92A2-E2EA6FD1C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9022" y="3950856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51" name="Rectangle 187">
            <a:extLst>
              <a:ext uri="{FF2B5EF4-FFF2-40B4-BE49-F238E27FC236}">
                <a16:creationId xmlns:a16="http://schemas.microsoft.com/office/drawing/2014/main" id="{C82602F4-DE97-4AAE-AB2E-19B4B33D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7453" y="4762160"/>
            <a:ext cx="293396" cy="21774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52" name="Rectangle 190">
            <a:extLst>
              <a:ext uri="{FF2B5EF4-FFF2-40B4-BE49-F238E27FC236}">
                <a16:creationId xmlns:a16="http://schemas.microsoft.com/office/drawing/2014/main" id="{25C58313-198D-46A6-92A2-E2EA6FD1C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6099" y="4770349"/>
            <a:ext cx="201613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53" name="Conector reto 52"/>
          <p:cNvCxnSpPr/>
          <p:nvPr/>
        </p:nvCxnSpPr>
        <p:spPr>
          <a:xfrm>
            <a:off x="7919160" y="4186518"/>
            <a:ext cx="201614" cy="2689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7923648" y="4701987"/>
            <a:ext cx="201614" cy="2689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>
            <a:stCxn id="41" idx="0"/>
          </p:cNvCxnSpPr>
          <p:nvPr/>
        </p:nvCxnSpPr>
        <p:spPr>
          <a:xfrm flipH="1">
            <a:off x="4427175" y="4206811"/>
            <a:ext cx="600225" cy="5220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57"/>
          <p:cNvCxnSpPr>
            <a:stCxn id="42" idx="1"/>
            <a:endCxn id="36" idx="3"/>
          </p:cNvCxnSpPr>
          <p:nvPr/>
        </p:nvCxnSpPr>
        <p:spPr>
          <a:xfrm flipH="1">
            <a:off x="8089258" y="2306638"/>
            <a:ext cx="477700" cy="130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/>
          <p:cNvCxnSpPr>
            <a:stCxn id="42" idx="2"/>
          </p:cNvCxnSpPr>
          <p:nvPr/>
        </p:nvCxnSpPr>
        <p:spPr>
          <a:xfrm flipH="1">
            <a:off x="8946569" y="2491304"/>
            <a:ext cx="251602" cy="642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5779294" y="2421370"/>
            <a:ext cx="12624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¾ de tijolo 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10019600" y="2627558"/>
            <a:ext cx="12624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¾ de tijolo </a:t>
            </a:r>
          </a:p>
        </p:txBody>
      </p:sp>
      <p:cxnSp>
        <p:nvCxnSpPr>
          <p:cNvPr id="28" name="Conector de seta reta 27"/>
          <p:cNvCxnSpPr/>
          <p:nvPr/>
        </p:nvCxnSpPr>
        <p:spPr>
          <a:xfrm>
            <a:off x="6658125" y="2744115"/>
            <a:ext cx="431356" cy="5398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>
            <a:stCxn id="57" idx="1"/>
          </p:cNvCxnSpPr>
          <p:nvPr/>
        </p:nvCxnSpPr>
        <p:spPr>
          <a:xfrm flipH="1">
            <a:off x="9502589" y="2812224"/>
            <a:ext cx="517011" cy="3336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7243493" y="4741425"/>
            <a:ext cx="0" cy="215107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>
            <a:off x="7785857" y="4759355"/>
            <a:ext cx="0" cy="215107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>
            <a:off x="8314771" y="4777285"/>
            <a:ext cx="0" cy="215107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>
            <a:off x="8830242" y="4754874"/>
            <a:ext cx="0" cy="215107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>
            <a:off x="9130560" y="4745910"/>
            <a:ext cx="0" cy="215107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 66"/>
          <p:cNvSpPr/>
          <p:nvPr/>
        </p:nvSpPr>
        <p:spPr>
          <a:xfrm>
            <a:off x="6924123" y="5444500"/>
            <a:ext cx="2522764" cy="1210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8" name="Conector reto 67"/>
          <p:cNvCxnSpPr/>
          <p:nvPr/>
        </p:nvCxnSpPr>
        <p:spPr>
          <a:xfrm>
            <a:off x="7458290" y="5475877"/>
            <a:ext cx="0" cy="121023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>
            <a:off x="7959499" y="5444500"/>
            <a:ext cx="0" cy="121023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8216158" y="5475877"/>
            <a:ext cx="0" cy="121023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8750586" y="5444500"/>
            <a:ext cx="0" cy="121023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>
            <a:off x="9259148" y="5444500"/>
            <a:ext cx="0" cy="121023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>
            <a:stCxn id="67" idx="1"/>
          </p:cNvCxnSpPr>
          <p:nvPr/>
        </p:nvCxnSpPr>
        <p:spPr>
          <a:xfrm>
            <a:off x="6924123" y="5505012"/>
            <a:ext cx="2536725" cy="918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 flipV="1">
            <a:off x="6924122" y="5614095"/>
            <a:ext cx="2536726" cy="1194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>
            <a:off x="6531831" y="5692590"/>
            <a:ext cx="330244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 75"/>
          <p:cNvSpPr/>
          <p:nvPr/>
        </p:nvSpPr>
        <p:spPr>
          <a:xfrm>
            <a:off x="6928606" y="5274172"/>
            <a:ext cx="2522764" cy="1210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7" name="Conector reto 76"/>
          <p:cNvCxnSpPr/>
          <p:nvPr/>
        </p:nvCxnSpPr>
        <p:spPr>
          <a:xfrm>
            <a:off x="7234174" y="5305549"/>
            <a:ext cx="0" cy="121023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>
            <a:off x="7789171" y="5274172"/>
            <a:ext cx="0" cy="121023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>
            <a:off x="8314770" y="5305549"/>
            <a:ext cx="0" cy="121023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/>
          <p:cNvCxnSpPr/>
          <p:nvPr/>
        </p:nvCxnSpPr>
        <p:spPr>
          <a:xfrm>
            <a:off x="8822304" y="5274172"/>
            <a:ext cx="0" cy="121023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/>
          <p:nvPr/>
        </p:nvCxnSpPr>
        <p:spPr>
          <a:xfrm>
            <a:off x="9129161" y="5274172"/>
            <a:ext cx="0" cy="121023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>
            <a:off x="6892891" y="5172804"/>
            <a:ext cx="2536725" cy="918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/>
          <p:cNvCxnSpPr/>
          <p:nvPr/>
        </p:nvCxnSpPr>
        <p:spPr>
          <a:xfrm flipV="1">
            <a:off x="6928605" y="5416873"/>
            <a:ext cx="2536726" cy="1194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26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73EFCB-3E25-4491-824C-A9A9367DC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4" t="5099" r="4580" b="6108"/>
          <a:stretch/>
        </p:blipFill>
        <p:spPr>
          <a:xfrm>
            <a:off x="2589211" y="643467"/>
            <a:ext cx="8951825" cy="5571066"/>
          </a:xfrm>
          <a:prstGeom prst="rect">
            <a:avLst/>
          </a:prstGeom>
        </p:spPr>
      </p:pic>
      <p:sp>
        <p:nvSpPr>
          <p:cNvPr id="4" name="Seta: para Cima 3">
            <a:extLst>
              <a:ext uri="{FF2B5EF4-FFF2-40B4-BE49-F238E27FC236}">
                <a16:creationId xmlns:a16="http://schemas.microsoft.com/office/drawing/2014/main" id="{5ECE19E1-7820-4794-92E9-057FF6C87851}"/>
              </a:ext>
            </a:extLst>
          </p:cNvPr>
          <p:cNvSpPr/>
          <p:nvPr/>
        </p:nvSpPr>
        <p:spPr>
          <a:xfrm>
            <a:off x="7962314" y="5697415"/>
            <a:ext cx="604911" cy="3376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bb-NG"/>
          </a:p>
        </p:txBody>
      </p:sp>
      <p:sp>
        <p:nvSpPr>
          <p:cNvPr id="7" name="Seta: para Cima 6">
            <a:extLst>
              <a:ext uri="{FF2B5EF4-FFF2-40B4-BE49-F238E27FC236}">
                <a16:creationId xmlns:a16="http://schemas.microsoft.com/office/drawing/2014/main" id="{2FACBF23-0E64-4F62-BA01-25FA6A47C622}"/>
              </a:ext>
            </a:extLst>
          </p:cNvPr>
          <p:cNvSpPr/>
          <p:nvPr/>
        </p:nvSpPr>
        <p:spPr>
          <a:xfrm rot="16200000">
            <a:off x="6442665" y="5849815"/>
            <a:ext cx="604911" cy="3376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bb-NG"/>
          </a:p>
        </p:txBody>
      </p:sp>
    </p:spTree>
    <p:extLst>
      <p:ext uri="{BB962C8B-B14F-4D97-AF65-F5344CB8AC3E}">
        <p14:creationId xmlns:p14="http://schemas.microsoft.com/office/powerpoint/2010/main" val="2566079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78080" y="3876342"/>
            <a:ext cx="8417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Arial Black" panose="020B0A04020102020204" pitchFamily="34" charset="0"/>
              </a:rPr>
              <a:t>https://www.youtube.com/watch?v=ZP-eeqgf_zU&amp;t=236s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48000" y="220488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NASCE UMA PAREDE</a:t>
            </a:r>
          </a:p>
        </p:txBody>
      </p:sp>
    </p:spTree>
    <p:extLst>
      <p:ext uri="{BB962C8B-B14F-4D97-AF65-F5344CB8AC3E}">
        <p14:creationId xmlns:p14="http://schemas.microsoft.com/office/powerpoint/2010/main" val="2584298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4BA249-649D-4C0A-A1A7-947017848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5" r="2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9BD6D57-FF48-4A19-B01C-C771029AFA59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Arial Black" panose="020B0A04020102020204" pitchFamily="34" charset="0"/>
                <a:ea typeface="+mj-ea"/>
                <a:cs typeface="+mj-cs"/>
              </a:rPr>
              <a:t>DÚVIDA</a:t>
            </a:r>
          </a:p>
        </p:txBody>
      </p:sp>
    </p:spTree>
    <p:extLst>
      <p:ext uri="{BB962C8B-B14F-4D97-AF65-F5344CB8AC3E}">
        <p14:creationId xmlns:p14="http://schemas.microsoft.com/office/powerpoint/2010/main" val="3014850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04672" y="962246"/>
            <a:ext cx="6437700" cy="26119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 err="1">
                <a:solidFill>
                  <a:srgbClr val="FFFF00"/>
                </a:solidFill>
                <a:latin typeface="Arial Black" panose="020B0A04020102020204" pitchFamily="34" charset="0"/>
                <a:ea typeface="+mj-ea"/>
                <a:cs typeface="+mj-cs"/>
              </a:rPr>
              <a:t>Obrigado</a:t>
            </a:r>
            <a:r>
              <a:rPr lang="en-US" sz="5400" kern="1200" dirty="0">
                <a:solidFill>
                  <a:srgbClr val="FFFF00"/>
                </a:solidFill>
                <a:latin typeface="Arial Black" panose="020B0A04020102020204" pitchFamily="34" charset="0"/>
                <a:ea typeface="+mj-ea"/>
                <a:cs typeface="+mj-cs"/>
              </a:rPr>
              <a:t> pela </a:t>
            </a:r>
            <a:r>
              <a:rPr lang="en-US" sz="5400" kern="1200" dirty="0" err="1">
                <a:solidFill>
                  <a:srgbClr val="FFFF00"/>
                </a:solidFill>
                <a:latin typeface="Arial Black" panose="020B0A04020102020204" pitchFamily="34" charset="0"/>
                <a:ea typeface="+mj-ea"/>
                <a:cs typeface="+mj-cs"/>
              </a:rPr>
              <a:t>atenção</a:t>
            </a:r>
            <a:endParaRPr lang="en-US" sz="5400" kern="1200" dirty="0">
              <a:solidFill>
                <a:srgbClr val="FFFF0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8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C6A76DD-4240-4174-BD3C-4D08EA04BB4C}"/>
              </a:ext>
            </a:extLst>
          </p:cNvPr>
          <p:cNvSpPr txBox="1"/>
          <p:nvPr/>
        </p:nvSpPr>
        <p:spPr>
          <a:xfrm>
            <a:off x="3228620" y="503948"/>
            <a:ext cx="673946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BR" sz="3600" b="1" i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</a:rPr>
              <a:t>recordando </a:t>
            </a:r>
          </a:p>
          <a:p>
            <a:pPr algn="ctr">
              <a:spcBef>
                <a:spcPts val="600"/>
              </a:spcBef>
              <a:defRPr/>
            </a:pPr>
            <a:r>
              <a:rPr lang="pt-BR" sz="3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</a:rPr>
              <a:t>Alvenaria – alguns conceitos  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8B1DF8D-6D93-4FA0-AAA7-F8CFAC1F7088}"/>
              </a:ext>
            </a:extLst>
          </p:cNvPr>
          <p:cNvSpPr/>
          <p:nvPr/>
        </p:nvSpPr>
        <p:spPr>
          <a:xfrm>
            <a:off x="6639275" y="5036917"/>
            <a:ext cx="1316839" cy="44058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1027F87-846F-4AFB-AB7D-7CE1F3ADE2CD}"/>
              </a:ext>
            </a:extLst>
          </p:cNvPr>
          <p:cNvSpPr/>
          <p:nvPr/>
        </p:nvSpPr>
        <p:spPr>
          <a:xfrm>
            <a:off x="6639275" y="4570911"/>
            <a:ext cx="617473" cy="4097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715B42A-104E-43DD-9DE6-E6FD52142F26}"/>
              </a:ext>
            </a:extLst>
          </p:cNvPr>
          <p:cNvSpPr/>
          <p:nvPr/>
        </p:nvSpPr>
        <p:spPr>
          <a:xfrm>
            <a:off x="7357451" y="4584982"/>
            <a:ext cx="590315" cy="3852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0B5C33D-498B-4F5D-801F-A7456E5B082C}"/>
              </a:ext>
            </a:extLst>
          </p:cNvPr>
          <p:cNvSpPr/>
          <p:nvPr/>
        </p:nvSpPr>
        <p:spPr>
          <a:xfrm>
            <a:off x="6653889" y="4049451"/>
            <a:ext cx="1316839" cy="44058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6B1555E-30BA-481B-97CB-E62DF9CEC9EB}"/>
              </a:ext>
            </a:extLst>
          </p:cNvPr>
          <p:cNvSpPr/>
          <p:nvPr/>
        </p:nvSpPr>
        <p:spPr>
          <a:xfrm>
            <a:off x="6653889" y="3583445"/>
            <a:ext cx="617473" cy="4097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A5E73E5-C0A1-4703-B1D9-400AB5B94B5A}"/>
              </a:ext>
            </a:extLst>
          </p:cNvPr>
          <p:cNvSpPr/>
          <p:nvPr/>
        </p:nvSpPr>
        <p:spPr>
          <a:xfrm>
            <a:off x="7372065" y="3597516"/>
            <a:ext cx="590315" cy="3852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E80D8E53-06DD-45F0-8D49-EC80BEF0A83D}"/>
              </a:ext>
            </a:extLst>
          </p:cNvPr>
          <p:cNvCxnSpPr/>
          <p:nvPr/>
        </p:nvCxnSpPr>
        <p:spPr>
          <a:xfrm flipV="1">
            <a:off x="6645539" y="4539051"/>
            <a:ext cx="1327277" cy="1043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B7C1544-4EA6-4427-A838-31544D14DE59}"/>
              </a:ext>
            </a:extLst>
          </p:cNvPr>
          <p:cNvCxnSpPr/>
          <p:nvPr/>
        </p:nvCxnSpPr>
        <p:spPr>
          <a:xfrm flipV="1">
            <a:off x="6663270" y="4014047"/>
            <a:ext cx="1327277" cy="1043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CD079577-EE44-4850-9EDF-3999F5154E13}"/>
              </a:ext>
            </a:extLst>
          </p:cNvPr>
          <p:cNvCxnSpPr/>
          <p:nvPr/>
        </p:nvCxnSpPr>
        <p:spPr>
          <a:xfrm flipV="1">
            <a:off x="6653889" y="5024506"/>
            <a:ext cx="1327277" cy="1043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70484856-45A5-4E70-B77A-D071C6125C3B}"/>
              </a:ext>
            </a:extLst>
          </p:cNvPr>
          <p:cNvCxnSpPr/>
          <p:nvPr/>
        </p:nvCxnSpPr>
        <p:spPr>
          <a:xfrm>
            <a:off x="7321713" y="3556845"/>
            <a:ext cx="0" cy="448849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0F9CE086-848E-48B6-B7C3-FDA972E23292}"/>
              </a:ext>
            </a:extLst>
          </p:cNvPr>
          <p:cNvCxnSpPr/>
          <p:nvPr/>
        </p:nvCxnSpPr>
        <p:spPr>
          <a:xfrm>
            <a:off x="7304778" y="4522053"/>
            <a:ext cx="0" cy="448849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EEF654E-725E-4287-9EB0-E623316A1E84}"/>
              </a:ext>
            </a:extLst>
          </p:cNvPr>
          <p:cNvSpPr txBox="1"/>
          <p:nvPr/>
        </p:nvSpPr>
        <p:spPr>
          <a:xfrm>
            <a:off x="6137922" y="3124720"/>
            <a:ext cx="268056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Parede de 1 tijolo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E21A4AF-F14C-4FDE-958D-FEAAE3C27E88}"/>
              </a:ext>
            </a:extLst>
          </p:cNvPr>
          <p:cNvSpPr/>
          <p:nvPr/>
        </p:nvSpPr>
        <p:spPr>
          <a:xfrm>
            <a:off x="3344475" y="5121757"/>
            <a:ext cx="590315" cy="3852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2F0ED00-EF34-4421-B850-68A0EA9ED3DB}"/>
              </a:ext>
            </a:extLst>
          </p:cNvPr>
          <p:cNvSpPr/>
          <p:nvPr/>
        </p:nvSpPr>
        <p:spPr>
          <a:xfrm>
            <a:off x="3348651" y="4637419"/>
            <a:ext cx="590315" cy="3852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DC3E773-A509-466D-A5D1-1B779A4A54AF}"/>
              </a:ext>
            </a:extLst>
          </p:cNvPr>
          <p:cNvSpPr/>
          <p:nvPr/>
        </p:nvSpPr>
        <p:spPr>
          <a:xfrm>
            <a:off x="3350739" y="4192282"/>
            <a:ext cx="590315" cy="3852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63343F9-226C-4E57-93E9-17E99252D19F}"/>
              </a:ext>
            </a:extLst>
          </p:cNvPr>
          <p:cNvSpPr/>
          <p:nvPr/>
        </p:nvSpPr>
        <p:spPr>
          <a:xfrm>
            <a:off x="3356382" y="3746365"/>
            <a:ext cx="590315" cy="3852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85C967D8-F5CA-4A00-9BE4-26C199D5039B}"/>
              </a:ext>
            </a:extLst>
          </p:cNvPr>
          <p:cNvCxnSpPr>
            <a:cxnSpLocks/>
          </p:cNvCxnSpPr>
          <p:nvPr/>
        </p:nvCxnSpPr>
        <p:spPr>
          <a:xfrm>
            <a:off x="3356382" y="4167490"/>
            <a:ext cx="578408" cy="1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D6608D8C-B857-47AE-96EE-7876E2C74A56}"/>
              </a:ext>
            </a:extLst>
          </p:cNvPr>
          <p:cNvCxnSpPr>
            <a:cxnSpLocks/>
          </p:cNvCxnSpPr>
          <p:nvPr/>
        </p:nvCxnSpPr>
        <p:spPr>
          <a:xfrm>
            <a:off x="3350736" y="5053673"/>
            <a:ext cx="578408" cy="1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0EA86CAF-2329-4FF3-99BD-AF9A8A9653D3}"/>
              </a:ext>
            </a:extLst>
          </p:cNvPr>
          <p:cNvCxnSpPr>
            <a:cxnSpLocks/>
          </p:cNvCxnSpPr>
          <p:nvPr/>
        </p:nvCxnSpPr>
        <p:spPr>
          <a:xfrm>
            <a:off x="3356379" y="4619047"/>
            <a:ext cx="578408" cy="1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DEF978C2-4762-440E-AF10-3B76E07BF30A}"/>
              </a:ext>
            </a:extLst>
          </p:cNvPr>
          <p:cNvCxnSpPr>
            <a:cxnSpLocks/>
          </p:cNvCxnSpPr>
          <p:nvPr/>
        </p:nvCxnSpPr>
        <p:spPr>
          <a:xfrm>
            <a:off x="3356379" y="5522165"/>
            <a:ext cx="578408" cy="1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D3C43CF2-B952-45E4-8496-D271907CFB27}"/>
              </a:ext>
            </a:extLst>
          </p:cNvPr>
          <p:cNvCxnSpPr/>
          <p:nvPr/>
        </p:nvCxnSpPr>
        <p:spPr>
          <a:xfrm flipV="1">
            <a:off x="6648244" y="5526865"/>
            <a:ext cx="1327277" cy="1043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extLst>
              <a:ext uri="{FF2B5EF4-FFF2-40B4-BE49-F238E27FC236}">
                <a16:creationId xmlns:a16="http://schemas.microsoft.com/office/drawing/2014/main" id="{F891D982-0B90-49A6-8389-179AA3CEBD9C}"/>
              </a:ext>
            </a:extLst>
          </p:cNvPr>
          <p:cNvSpPr/>
          <p:nvPr/>
        </p:nvSpPr>
        <p:spPr>
          <a:xfrm>
            <a:off x="4740564" y="1788158"/>
            <a:ext cx="1316839" cy="5769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4064C5B2-1E56-4B77-906A-EBF51DC1295F}"/>
              </a:ext>
            </a:extLst>
          </p:cNvPr>
          <p:cNvSpPr/>
          <p:nvPr/>
        </p:nvSpPr>
        <p:spPr>
          <a:xfrm>
            <a:off x="5080000" y="1941658"/>
            <a:ext cx="617460" cy="2774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bb-NG"/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9A36F543-D386-43B1-969E-28AE118665C4}"/>
              </a:ext>
            </a:extLst>
          </p:cNvPr>
          <p:cNvCxnSpPr/>
          <p:nvPr/>
        </p:nvCxnSpPr>
        <p:spPr>
          <a:xfrm>
            <a:off x="6292012" y="1788158"/>
            <a:ext cx="2555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2F3B4174-4C92-4858-A103-C6FD9EB80772}"/>
              </a:ext>
            </a:extLst>
          </p:cNvPr>
          <p:cNvCxnSpPr/>
          <p:nvPr/>
        </p:nvCxnSpPr>
        <p:spPr>
          <a:xfrm>
            <a:off x="6320233" y="2335673"/>
            <a:ext cx="2555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670A6EDB-D501-4FA4-9054-11E659817597}"/>
              </a:ext>
            </a:extLst>
          </p:cNvPr>
          <p:cNvCxnSpPr>
            <a:cxnSpLocks/>
          </p:cNvCxnSpPr>
          <p:nvPr/>
        </p:nvCxnSpPr>
        <p:spPr>
          <a:xfrm>
            <a:off x="4722855" y="2623539"/>
            <a:ext cx="1373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57318E14-74D9-4C6A-848F-B6A74331CF64}"/>
              </a:ext>
            </a:extLst>
          </p:cNvPr>
          <p:cNvCxnSpPr>
            <a:cxnSpLocks/>
          </p:cNvCxnSpPr>
          <p:nvPr/>
        </p:nvCxnSpPr>
        <p:spPr>
          <a:xfrm>
            <a:off x="6423377" y="1715878"/>
            <a:ext cx="0" cy="701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7481D843-98EB-4E8B-83DF-5885DB80B951}"/>
              </a:ext>
            </a:extLst>
          </p:cNvPr>
          <p:cNvCxnSpPr>
            <a:cxnSpLocks/>
          </p:cNvCxnSpPr>
          <p:nvPr/>
        </p:nvCxnSpPr>
        <p:spPr>
          <a:xfrm>
            <a:off x="6067774" y="2295315"/>
            <a:ext cx="0" cy="455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5A5B2078-B34B-44BD-9CE8-48717011C25D}"/>
              </a:ext>
            </a:extLst>
          </p:cNvPr>
          <p:cNvCxnSpPr>
            <a:cxnSpLocks/>
          </p:cNvCxnSpPr>
          <p:nvPr/>
        </p:nvCxnSpPr>
        <p:spPr>
          <a:xfrm>
            <a:off x="4752622" y="2267091"/>
            <a:ext cx="0" cy="455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2123F2AE-A87E-43CC-B8F0-F40648F062F9}"/>
              </a:ext>
            </a:extLst>
          </p:cNvPr>
          <p:cNvSpPr txBox="1"/>
          <p:nvPr/>
        </p:nvSpPr>
        <p:spPr>
          <a:xfrm>
            <a:off x="6575978" y="1857200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 </a:t>
            </a:r>
            <a:endParaRPr lang="ibb-NG" b="1" dirty="0"/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7CE131CF-3D86-406C-8C55-E20A45F548A5}"/>
              </a:ext>
            </a:extLst>
          </p:cNvPr>
          <p:cNvSpPr txBox="1"/>
          <p:nvPr/>
        </p:nvSpPr>
        <p:spPr>
          <a:xfrm>
            <a:off x="5339644" y="2690424"/>
            <a:ext cx="35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b </a:t>
            </a:r>
            <a:endParaRPr lang="ibb-NG" b="1" dirty="0"/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E517723B-2565-42AA-BD3F-675E61B6FD0A}"/>
              </a:ext>
            </a:extLst>
          </p:cNvPr>
          <p:cNvSpPr txBox="1"/>
          <p:nvPr/>
        </p:nvSpPr>
        <p:spPr>
          <a:xfrm>
            <a:off x="5492044" y="2842824"/>
            <a:ext cx="35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 </a:t>
            </a:r>
            <a:endParaRPr lang="ibb-NG" b="1" dirty="0"/>
          </a:p>
        </p:txBody>
      </p: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D39ADDF5-7052-460D-B6E4-1B740EA15B07}"/>
              </a:ext>
            </a:extLst>
          </p:cNvPr>
          <p:cNvCxnSpPr>
            <a:cxnSpLocks/>
          </p:cNvCxnSpPr>
          <p:nvPr/>
        </p:nvCxnSpPr>
        <p:spPr>
          <a:xfrm>
            <a:off x="6619396" y="5758186"/>
            <a:ext cx="1373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65230722-DAD3-4BF9-9EAA-C478013CD2B4}"/>
              </a:ext>
            </a:extLst>
          </p:cNvPr>
          <p:cNvCxnSpPr>
            <a:cxnSpLocks/>
          </p:cNvCxnSpPr>
          <p:nvPr/>
        </p:nvCxnSpPr>
        <p:spPr>
          <a:xfrm>
            <a:off x="7964315" y="5429962"/>
            <a:ext cx="0" cy="455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D9DE15EE-8431-4F5F-94DC-EEE516B03F20}"/>
              </a:ext>
            </a:extLst>
          </p:cNvPr>
          <p:cNvCxnSpPr>
            <a:cxnSpLocks/>
          </p:cNvCxnSpPr>
          <p:nvPr/>
        </p:nvCxnSpPr>
        <p:spPr>
          <a:xfrm>
            <a:off x="6649163" y="5401738"/>
            <a:ext cx="0" cy="455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8797A4F4-9A09-49D5-B654-692169429700}"/>
              </a:ext>
            </a:extLst>
          </p:cNvPr>
          <p:cNvSpPr txBox="1"/>
          <p:nvPr/>
        </p:nvSpPr>
        <p:spPr>
          <a:xfrm>
            <a:off x="7224897" y="5832909"/>
            <a:ext cx="35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b </a:t>
            </a:r>
            <a:endParaRPr lang="ibb-NG" b="1" dirty="0"/>
          </a:p>
        </p:txBody>
      </p: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EB2D8BB4-C331-4A2E-A442-F68437FC0CC2}"/>
              </a:ext>
            </a:extLst>
          </p:cNvPr>
          <p:cNvCxnSpPr>
            <a:cxnSpLocks/>
          </p:cNvCxnSpPr>
          <p:nvPr/>
        </p:nvCxnSpPr>
        <p:spPr>
          <a:xfrm>
            <a:off x="3228620" y="5792044"/>
            <a:ext cx="716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226A991E-DE8D-4594-B9C9-99F1B848B10F}"/>
              </a:ext>
            </a:extLst>
          </p:cNvPr>
          <p:cNvCxnSpPr>
            <a:cxnSpLocks/>
          </p:cNvCxnSpPr>
          <p:nvPr/>
        </p:nvCxnSpPr>
        <p:spPr>
          <a:xfrm>
            <a:off x="3945460" y="5477498"/>
            <a:ext cx="0" cy="455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9B6E17B8-E193-4DDD-8D76-2DF4428B2854}"/>
              </a:ext>
            </a:extLst>
          </p:cNvPr>
          <p:cNvCxnSpPr>
            <a:cxnSpLocks/>
          </p:cNvCxnSpPr>
          <p:nvPr/>
        </p:nvCxnSpPr>
        <p:spPr>
          <a:xfrm>
            <a:off x="3330223" y="5435596"/>
            <a:ext cx="0" cy="455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81304A1C-291D-41A4-92AD-2528D894C206}"/>
              </a:ext>
            </a:extLst>
          </p:cNvPr>
          <p:cNvSpPr txBox="1"/>
          <p:nvPr/>
        </p:nvSpPr>
        <p:spPr>
          <a:xfrm>
            <a:off x="3488263" y="5858929"/>
            <a:ext cx="35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 </a:t>
            </a:r>
            <a:endParaRPr lang="ibb-NG" b="1" dirty="0"/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E06F42F0-22F7-4492-B139-EF48149FA4E1}"/>
              </a:ext>
            </a:extLst>
          </p:cNvPr>
          <p:cNvSpPr txBox="1"/>
          <p:nvPr/>
        </p:nvSpPr>
        <p:spPr>
          <a:xfrm>
            <a:off x="2274579" y="3179972"/>
            <a:ext cx="28054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Parede de 1/2 tijolo</a:t>
            </a:r>
          </a:p>
        </p:txBody>
      </p:sp>
      <p:pic>
        <p:nvPicPr>
          <p:cNvPr id="70" name="Picture 2" descr="Identidade Visual do Câmpus Votuporanga do IFSP - Instituto ...">
            <a:extLst>
              <a:ext uri="{FF2B5EF4-FFF2-40B4-BE49-F238E27FC236}">
                <a16:creationId xmlns:a16="http://schemas.microsoft.com/office/drawing/2014/main" id="{9CE950F3-43F1-4983-BF1D-DC66EBD0A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1" b="54871"/>
          <a:stretch/>
        </p:blipFill>
        <p:spPr bwMode="auto">
          <a:xfrm>
            <a:off x="1505887" y="497013"/>
            <a:ext cx="1789547" cy="136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5A99F172-5607-4D7A-90C2-C0FE5BF16F0D}"/>
              </a:ext>
            </a:extLst>
          </p:cNvPr>
          <p:cNvCxnSpPr>
            <a:cxnSpLocks/>
          </p:cNvCxnSpPr>
          <p:nvPr/>
        </p:nvCxnSpPr>
        <p:spPr>
          <a:xfrm>
            <a:off x="2649679" y="5571686"/>
            <a:ext cx="64735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1534FFFD-B0A4-4454-9A2D-6DF5F644B357}"/>
              </a:ext>
            </a:extLst>
          </p:cNvPr>
          <p:cNvCxnSpPr>
            <a:cxnSpLocks/>
          </p:cNvCxnSpPr>
          <p:nvPr/>
        </p:nvCxnSpPr>
        <p:spPr>
          <a:xfrm flipH="1">
            <a:off x="8838324" y="5571686"/>
            <a:ext cx="284934" cy="1793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1D43055D-181F-4037-B34B-60FF585930A7}"/>
              </a:ext>
            </a:extLst>
          </p:cNvPr>
          <p:cNvCxnSpPr>
            <a:cxnSpLocks/>
          </p:cNvCxnSpPr>
          <p:nvPr/>
        </p:nvCxnSpPr>
        <p:spPr>
          <a:xfrm flipH="1">
            <a:off x="8401547" y="5620740"/>
            <a:ext cx="284934" cy="1793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E67EE680-1C63-4FB1-BFFD-33FCB5BDCAAF}"/>
              </a:ext>
            </a:extLst>
          </p:cNvPr>
          <p:cNvCxnSpPr>
            <a:cxnSpLocks/>
          </p:cNvCxnSpPr>
          <p:nvPr/>
        </p:nvCxnSpPr>
        <p:spPr>
          <a:xfrm flipH="1">
            <a:off x="8594484" y="5599606"/>
            <a:ext cx="284934" cy="1793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69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dentidade Visual do Câmpus Votuporanga do IFSP - Instituto ...">
            <a:extLst>
              <a:ext uri="{FF2B5EF4-FFF2-40B4-BE49-F238E27FC236}">
                <a16:creationId xmlns:a16="http://schemas.microsoft.com/office/drawing/2014/main" id="{08CDAA0D-3A72-42D5-95C1-14BF54FBE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1" b="54871"/>
          <a:stretch/>
        </p:blipFill>
        <p:spPr bwMode="auto">
          <a:xfrm>
            <a:off x="1742866" y="932143"/>
            <a:ext cx="1447800" cy="110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62614" y="554273"/>
            <a:ext cx="7089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BR" sz="6000" b="1" i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</a:rPr>
              <a:t>recordando 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4371584" y="4308950"/>
            <a:ext cx="42463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8617907" y="4321475"/>
            <a:ext cx="0" cy="1791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6743179" y="4434760"/>
            <a:ext cx="175155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H="1">
            <a:off x="8494734" y="4436298"/>
            <a:ext cx="12527" cy="1538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5102268" y="4434760"/>
            <a:ext cx="1505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6607480" y="4436298"/>
            <a:ext cx="0" cy="851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6755705" y="4436298"/>
            <a:ext cx="0" cy="851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6732741" y="5939970"/>
            <a:ext cx="175155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868441" y="6100172"/>
            <a:ext cx="175155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1277655" y="2942997"/>
            <a:ext cx="10183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Aulas anteriores </a:t>
            </a:r>
            <a:r>
              <a:rPr lang="pt-BR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</a:t>
            </a:r>
            <a:r>
              <a:rPr lang="pt-BR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PCCU1- Parte 1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vimos:</a:t>
            </a:r>
          </a:p>
          <a:p>
            <a:pPr algn="ctr"/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Construção da parede em U – Cruzamento de Paredes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7791189" y="4359057"/>
            <a:ext cx="7766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7805803" y="6014577"/>
            <a:ext cx="7766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8557365" y="4371031"/>
            <a:ext cx="10439" cy="16164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eta para a direita 26"/>
          <p:cNvSpPr/>
          <p:nvPr/>
        </p:nvSpPr>
        <p:spPr>
          <a:xfrm rot="10800000">
            <a:off x="8906009" y="48355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38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BA9F3EFD-B601-4A79-892A-78E92DAA0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5863" y="2472768"/>
            <a:ext cx="4570412" cy="346392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sz="1400"/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B88C0E21-7904-4009-85D6-E174456312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9325" y="2472767"/>
            <a:ext cx="38100" cy="3465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Line 11">
            <a:extLst>
              <a:ext uri="{FF2B5EF4-FFF2-40B4-BE49-F238E27FC236}">
                <a16:creationId xmlns:a16="http://schemas.microsoft.com/office/drawing/2014/main" id="{3C07BC30-92F3-4D97-B30F-F0DA7E8B74AD}"/>
              </a:ext>
            </a:extLst>
          </p:cNvPr>
          <p:cNvSpPr>
            <a:spLocks noChangeShapeType="1"/>
          </p:cNvSpPr>
          <p:nvPr/>
        </p:nvSpPr>
        <p:spPr bwMode="auto">
          <a:xfrm>
            <a:off x="9202475" y="2472767"/>
            <a:ext cx="0" cy="3465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FDF5B471-B6BF-4AC6-AFF7-3EDDADC91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2695" y="3652279"/>
            <a:ext cx="64633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500">
                <a:latin typeface="TechnicBold" pitchFamily="2" charset="2"/>
              </a:rPr>
              <a:t>   </a:t>
            </a:r>
            <a:r>
              <a:rPr lang="pt-BR" altLang="pt-BR" sz="1500">
                <a:latin typeface="Arial Unicode MS" panose="020B0604020202020204" pitchFamily="34" charset="-128"/>
              </a:rPr>
              <a:t>150 cm</a:t>
            </a:r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8415B06F-21F6-4DBA-A2BB-26F0AB29E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4275" y="6014479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D212A6A9-E21B-4910-B411-5568BC4BF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6875" y="6014480"/>
            <a:ext cx="1295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500"/>
              <a:t>    200 cm </a:t>
            </a:r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id="{41D174F8-9194-4AFD-8618-7D74FCDBBD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4275" y="5252479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Line 16">
            <a:extLst>
              <a:ext uri="{FF2B5EF4-FFF2-40B4-BE49-F238E27FC236}">
                <a16:creationId xmlns:a16="http://schemas.microsoft.com/office/drawing/2014/main" id="{7E70A721-8B5B-4B36-B519-F0A6D47A6E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0475" y="5252479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63212EE7-4AFA-4897-9742-733F4BD5FBB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50075" y="5252479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1E6673E2-6ED2-4AFB-B510-32AF8B37A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727" y="5252480"/>
            <a:ext cx="41549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500"/>
              <a:t>  40 cm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6FBA6456-B7BF-4615-B3DB-9D8FD7ED6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6327" y="4871479"/>
            <a:ext cx="41549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500"/>
              <a:t>         40 cm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C9E8A09F-9605-433A-82AA-AB1E03FA6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076" y="5023880"/>
            <a:ext cx="430213" cy="20161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2</a:t>
            </a:r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922D25AF-532E-4CBF-9A81-B4022CD5B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476" y="5023880"/>
            <a:ext cx="430213" cy="20161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2</a:t>
            </a:r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153E2336-ECF1-456A-AE8E-E59F75A8C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676" y="5023880"/>
            <a:ext cx="430213" cy="20161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1</a:t>
            </a: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3F0E6679-0B74-41BA-B8CA-FE6E44071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876" y="5023880"/>
            <a:ext cx="430213" cy="20161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1</a:t>
            </a:r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73A20649-132A-4308-A8D3-6EE8AE7B569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68976" y="4909580"/>
            <a:ext cx="430213" cy="20161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3</a:t>
            </a:r>
          </a:p>
        </p:txBody>
      </p:sp>
      <p:sp>
        <p:nvSpPr>
          <p:cNvPr id="19" name="Rectangle 26">
            <a:extLst>
              <a:ext uri="{FF2B5EF4-FFF2-40B4-BE49-F238E27FC236}">
                <a16:creationId xmlns:a16="http://schemas.microsoft.com/office/drawing/2014/main" id="{F7410F96-1312-4F89-A1B3-DA03E711626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30576" y="4909580"/>
            <a:ext cx="430213" cy="20161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3</a:t>
            </a:r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CFF98D63-2212-4768-9C38-C611FBB77D8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30576" y="4376180"/>
            <a:ext cx="430213" cy="20161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4</a:t>
            </a:r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639A36D0-4491-4F57-A58A-0AF04F107C9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68976" y="4376180"/>
            <a:ext cx="430213" cy="20161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4</a:t>
            </a:r>
          </a:p>
        </p:txBody>
      </p:sp>
      <p:sp>
        <p:nvSpPr>
          <p:cNvPr id="22" name="Line 31">
            <a:extLst>
              <a:ext uri="{FF2B5EF4-FFF2-40B4-BE49-F238E27FC236}">
                <a16:creationId xmlns:a16="http://schemas.microsoft.com/office/drawing/2014/main" id="{5C3F6F40-5BD0-4629-B18F-56F587B28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8075" y="5252479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" name="Line 34">
            <a:extLst>
              <a:ext uri="{FF2B5EF4-FFF2-40B4-BE49-F238E27FC236}">
                <a16:creationId xmlns:a16="http://schemas.microsoft.com/office/drawing/2014/main" id="{89DA8F15-E84F-4A00-A0E8-7BE62396C1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4875" y="5328679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" name="Text Box 35">
            <a:extLst>
              <a:ext uri="{FF2B5EF4-FFF2-40B4-BE49-F238E27FC236}">
                <a16:creationId xmlns:a16="http://schemas.microsoft.com/office/drawing/2014/main" id="{60C65370-151C-4B3D-B895-22DC4A427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275" y="525248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            </a:t>
            </a:r>
            <a:r>
              <a:rPr lang="pt-BR" altLang="pt-BR" sz="1500"/>
              <a:t> </a:t>
            </a:r>
          </a:p>
        </p:txBody>
      </p:sp>
      <p:sp>
        <p:nvSpPr>
          <p:cNvPr id="25" name="Text Box 39">
            <a:extLst>
              <a:ext uri="{FF2B5EF4-FFF2-40B4-BE49-F238E27FC236}">
                <a16:creationId xmlns:a16="http://schemas.microsoft.com/office/drawing/2014/main" id="{DE088B9D-3E37-4346-8BB3-46DF5A2C5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646282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000"/>
          </a:p>
        </p:txBody>
      </p:sp>
      <p:sp>
        <p:nvSpPr>
          <p:cNvPr id="26" name="Text Box 40">
            <a:extLst>
              <a:ext uri="{FF2B5EF4-FFF2-40B4-BE49-F238E27FC236}">
                <a16:creationId xmlns:a16="http://schemas.microsoft.com/office/drawing/2014/main" id="{6AF4E7E8-4D7F-4C84-B02C-89FC43183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075" y="586208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/>
          </a:p>
        </p:txBody>
      </p:sp>
      <p:sp>
        <p:nvSpPr>
          <p:cNvPr id="27" name="Line 43">
            <a:extLst>
              <a:ext uri="{FF2B5EF4-FFF2-40B4-BE49-F238E27FC236}">
                <a16:creationId xmlns:a16="http://schemas.microsoft.com/office/drawing/2014/main" id="{1E448861-1110-4460-BF6D-8D419D138F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40075" y="469209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" name="Line 45">
            <a:extLst>
              <a:ext uri="{FF2B5EF4-FFF2-40B4-BE49-F238E27FC236}">
                <a16:creationId xmlns:a16="http://schemas.microsoft.com/office/drawing/2014/main" id="{5675E01D-EFEB-4390-B9D3-47F08F10D4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40075" y="479527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" name="Line 46">
            <a:extLst>
              <a:ext uri="{FF2B5EF4-FFF2-40B4-BE49-F238E27FC236}">
                <a16:creationId xmlns:a16="http://schemas.microsoft.com/office/drawing/2014/main" id="{2DD31425-E363-4C9A-A05D-574ACAA4A6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3875" y="456667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" name="Text Box 47">
            <a:extLst>
              <a:ext uri="{FF2B5EF4-FFF2-40B4-BE49-F238E27FC236}">
                <a16:creationId xmlns:a16="http://schemas.microsoft.com/office/drawing/2014/main" id="{0E72A03D-D4C5-4AE1-8832-7070C9F43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0127" y="4490479"/>
            <a:ext cx="41549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/>
              <a:t>1 cm</a:t>
            </a:r>
          </a:p>
        </p:txBody>
      </p:sp>
      <p:sp>
        <p:nvSpPr>
          <p:cNvPr id="31" name="Text Box 48">
            <a:extLst>
              <a:ext uri="{FF2B5EF4-FFF2-40B4-BE49-F238E27FC236}">
                <a16:creationId xmlns:a16="http://schemas.microsoft.com/office/drawing/2014/main" id="{8DDE1668-C00A-449F-83A5-AE1FB03B7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211" y="4261880"/>
            <a:ext cx="46166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BD1B8C26-704E-4F3E-93B1-3D2F7DD58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675" y="540488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            </a:t>
            </a:r>
            <a:r>
              <a:rPr lang="pt-BR" altLang="pt-BR" sz="1500"/>
              <a:t> </a:t>
            </a:r>
          </a:p>
        </p:txBody>
      </p:sp>
      <p:cxnSp>
        <p:nvCxnSpPr>
          <p:cNvPr id="33" name="Conector de seta reta 49">
            <a:extLst>
              <a:ext uri="{FF2B5EF4-FFF2-40B4-BE49-F238E27FC236}">
                <a16:creationId xmlns:a16="http://schemas.microsoft.com/office/drawing/2014/main" id="{5C294996-7E4B-4607-BA7B-ECA32B0975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00" y="762000"/>
            <a:ext cx="1562100" cy="3048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Conector de seta reta 50">
            <a:extLst>
              <a:ext uri="{FF2B5EF4-FFF2-40B4-BE49-F238E27FC236}">
                <a16:creationId xmlns:a16="http://schemas.microsoft.com/office/drawing/2014/main" id="{957FA0BA-9E6B-4CF7-9FE4-A0BDB4A90F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05200" y="1509819"/>
            <a:ext cx="1562100" cy="3048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CaixaDeTexto 53">
            <a:extLst>
              <a:ext uri="{FF2B5EF4-FFF2-40B4-BE49-F238E27FC236}">
                <a16:creationId xmlns:a16="http://schemas.microsoft.com/office/drawing/2014/main" id="{7B28FA18-20B6-4E62-A21A-D0990B6BB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275" y="4490479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57704DEE-8EAD-42D5-9626-679B4F4415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84889" y="5165167"/>
            <a:ext cx="9413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Conector de seta reta 12311">
            <a:extLst>
              <a:ext uri="{FF2B5EF4-FFF2-40B4-BE49-F238E27FC236}">
                <a16:creationId xmlns:a16="http://schemas.microsoft.com/office/drawing/2014/main" id="{9B429B65-00E2-4051-9B4C-24650EF857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54275" y="5176279"/>
            <a:ext cx="990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CaixaDeTexto 12359">
            <a:extLst>
              <a:ext uri="{FF2B5EF4-FFF2-40B4-BE49-F238E27FC236}">
                <a16:creationId xmlns:a16="http://schemas.microsoft.com/office/drawing/2014/main" id="{9ED2F034-40DA-4F27-83A2-E2D32A80D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275" y="2535398"/>
            <a:ext cx="1371600" cy="7381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 dirty="0"/>
              <a:t>meio do quadro (linha de centro).</a:t>
            </a:r>
          </a:p>
        </p:txBody>
      </p:sp>
      <p:cxnSp>
        <p:nvCxnSpPr>
          <p:cNvPr id="39" name="Conector de seta reta 12361">
            <a:extLst>
              <a:ext uri="{FF2B5EF4-FFF2-40B4-BE49-F238E27FC236}">
                <a16:creationId xmlns:a16="http://schemas.microsoft.com/office/drawing/2014/main" id="{CD6C5A3F-490A-4324-816C-68F7D455EFC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897425" y="2882113"/>
            <a:ext cx="695171" cy="39147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08AEABC6-D947-4209-B0A3-68312959BF84}"/>
              </a:ext>
            </a:extLst>
          </p:cNvPr>
          <p:cNvSpPr txBox="1"/>
          <p:nvPr/>
        </p:nvSpPr>
        <p:spPr>
          <a:xfrm>
            <a:off x="7135814" y="15098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0CFFECE6-F2B2-4D4A-8940-386E87744441}"/>
              </a:ext>
            </a:extLst>
          </p:cNvPr>
          <p:cNvSpPr/>
          <p:nvPr/>
        </p:nvSpPr>
        <p:spPr>
          <a:xfrm>
            <a:off x="3355580" y="404387"/>
            <a:ext cx="7214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i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</a:rPr>
              <a:t>recordando </a:t>
            </a:r>
            <a:endParaRPr lang="pt-BR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da parede em U</a:t>
            </a:r>
          </a:p>
          <a:p>
            <a:pPr algn="ctr"/>
            <a:r>
              <a:rPr lang="pt-BR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Cruzamento de Paredes</a:t>
            </a:r>
          </a:p>
        </p:txBody>
      </p:sp>
      <p:pic>
        <p:nvPicPr>
          <p:cNvPr id="43" name="Picture 2" descr="Identidade Visual do Câmpus Votuporanga do IFSP - Instituto ...">
            <a:extLst>
              <a:ext uri="{FF2B5EF4-FFF2-40B4-BE49-F238E27FC236}">
                <a16:creationId xmlns:a16="http://schemas.microsoft.com/office/drawing/2014/main" id="{09ABDA0D-E539-4A54-A917-4AC7D478B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1" b="54871"/>
          <a:stretch/>
        </p:blipFill>
        <p:spPr bwMode="auto">
          <a:xfrm>
            <a:off x="1449443" y="585010"/>
            <a:ext cx="1436051" cy="10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58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40734-E79B-434B-AD44-C086D54C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818" y="281998"/>
            <a:ext cx="6125982" cy="1325563"/>
          </a:xfrm>
        </p:spPr>
        <p:txBody>
          <a:bodyPr>
            <a:normAutofit fontScale="90000"/>
          </a:bodyPr>
          <a:lstStyle/>
          <a:p>
            <a:r>
              <a:rPr lang="pt-BR" sz="3600" b="1" i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</a:rPr>
              <a:t>recordando </a:t>
            </a:r>
            <a:br>
              <a:rPr lang="pt-BR" i="1" dirty="0"/>
            </a:br>
            <a:r>
              <a:rPr lang="pt-BR" i="1" dirty="0"/>
              <a:t>Parte 1 </a:t>
            </a:r>
            <a:br>
              <a:rPr lang="pt-BR" dirty="0"/>
            </a:br>
            <a:r>
              <a:rPr lang="pt-BR" b="1" dirty="0"/>
              <a:t>Cruzamento de parede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4B10A-54B3-424D-A230-4DB6B979D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527" y="2207623"/>
            <a:ext cx="1636009" cy="384958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 não for feito corretamente a amarração das paredes pode ocorrer trinca vertical na intersecção.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18634415-BFAF-4915-A945-A3EEF24E9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9180" y="3373498"/>
            <a:ext cx="462332" cy="21366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29417C6A-0101-44AD-A617-9CBB11258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7519" y="3373498"/>
            <a:ext cx="422244" cy="21366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3F422BC-90C4-426B-BFA5-140B31AA2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575" y="3373498"/>
            <a:ext cx="422243" cy="21366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C708D9FB-9DE9-4F7D-B1BF-F82F09DDB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199" y="3373498"/>
            <a:ext cx="430213" cy="21366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E74CF1D6-2598-408D-BE8C-399B0B5E24E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52549" y="3271367"/>
            <a:ext cx="430213" cy="20161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213FBEE8-6CE7-49A7-AA84-B34CFACCADE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25483" y="3275471"/>
            <a:ext cx="437406" cy="19085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F6CD2129-DDCF-4E85-A476-1C2E852E9F8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32878" y="2763780"/>
            <a:ext cx="430213" cy="201614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DC8F3070-0005-48C2-A047-BE6D319115A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54552" y="2763780"/>
            <a:ext cx="430213" cy="20161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6" name="Text Box 40">
            <a:extLst>
              <a:ext uri="{FF2B5EF4-FFF2-40B4-BE49-F238E27FC236}">
                <a16:creationId xmlns:a16="http://schemas.microsoft.com/office/drawing/2014/main" id="{D62439DF-C6B0-43F4-8BA4-BDE494AB0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527" y="3588316"/>
            <a:ext cx="19953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200" b="1" dirty="0"/>
              <a:t>FIADA 1</a:t>
            </a: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BE2587E9-51A4-4CE2-A4A8-2104FE82A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7177" y="4942537"/>
            <a:ext cx="434009" cy="16368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67355C43-6BC6-4342-A2EA-FE1AE5295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0027" y="4942533"/>
            <a:ext cx="430213" cy="163681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9FF98CB9-A769-421D-87ED-929D0E60D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193" y="4942534"/>
            <a:ext cx="430213" cy="1636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003B74CC-87C0-4CE3-A3D7-495DC515D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471" y="4937706"/>
            <a:ext cx="430213" cy="1636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23" name="Text Box 40">
            <a:extLst>
              <a:ext uri="{FF2B5EF4-FFF2-40B4-BE49-F238E27FC236}">
                <a16:creationId xmlns:a16="http://schemas.microsoft.com/office/drawing/2014/main" id="{0319FC79-179C-4D7E-9C7D-558E5BFE2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801" y="5193447"/>
            <a:ext cx="19953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200" b="1" dirty="0"/>
              <a:t>FIADA</a:t>
            </a:r>
            <a:r>
              <a:rPr lang="pt-BR" sz="1200" dirty="0"/>
              <a:t> 2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2F8D4F0-9F42-4074-9FD1-223EB495E5D9}"/>
              </a:ext>
            </a:extLst>
          </p:cNvPr>
          <p:cNvSpPr/>
          <p:nvPr/>
        </p:nvSpPr>
        <p:spPr>
          <a:xfrm>
            <a:off x="4549939" y="3079638"/>
            <a:ext cx="190858" cy="77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4DE1DC6B-C6C8-4F63-9EFD-E1E7DFBAC927}"/>
              </a:ext>
            </a:extLst>
          </p:cNvPr>
          <p:cNvSpPr/>
          <p:nvPr/>
        </p:nvSpPr>
        <p:spPr>
          <a:xfrm>
            <a:off x="6871557" y="3079638"/>
            <a:ext cx="198908" cy="773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E34A56-4012-48BC-BA92-F971177F9728}"/>
              </a:ext>
            </a:extLst>
          </p:cNvPr>
          <p:cNvSpPr/>
          <p:nvPr/>
        </p:nvSpPr>
        <p:spPr>
          <a:xfrm rot="5400000">
            <a:off x="6712305" y="3436622"/>
            <a:ext cx="216269" cy="848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6F23EE90-786B-434D-AFC2-C5FEC6322AAB}"/>
              </a:ext>
            </a:extLst>
          </p:cNvPr>
          <p:cNvSpPr/>
          <p:nvPr/>
        </p:nvSpPr>
        <p:spPr>
          <a:xfrm rot="5400000">
            <a:off x="6188364" y="3434337"/>
            <a:ext cx="216269" cy="893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7AC75862-87F2-4C91-B57B-6F27F563C43C}"/>
              </a:ext>
            </a:extLst>
          </p:cNvPr>
          <p:cNvSpPr/>
          <p:nvPr/>
        </p:nvSpPr>
        <p:spPr>
          <a:xfrm rot="5400000">
            <a:off x="5697039" y="3453784"/>
            <a:ext cx="202911" cy="539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8DD77690-086F-40B8-AC04-57731C7B2888}"/>
              </a:ext>
            </a:extLst>
          </p:cNvPr>
          <p:cNvSpPr/>
          <p:nvPr/>
        </p:nvSpPr>
        <p:spPr>
          <a:xfrm rot="5400000">
            <a:off x="5162854" y="3445458"/>
            <a:ext cx="207856" cy="755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C6BF8C07-271E-4AAA-888C-38CC780E93D0}"/>
              </a:ext>
            </a:extLst>
          </p:cNvPr>
          <p:cNvSpPr/>
          <p:nvPr/>
        </p:nvSpPr>
        <p:spPr>
          <a:xfrm rot="5400000">
            <a:off x="4673409" y="3446701"/>
            <a:ext cx="207857" cy="73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8D518A4A-C968-4B18-A681-0FC1D41AE366}"/>
              </a:ext>
            </a:extLst>
          </p:cNvPr>
          <p:cNvSpPr/>
          <p:nvPr/>
        </p:nvSpPr>
        <p:spPr>
          <a:xfrm rot="5400000">
            <a:off x="5948758" y="4981908"/>
            <a:ext cx="163305" cy="749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15898205-9DD7-4BF6-9F13-72344B3F3E50}"/>
              </a:ext>
            </a:extLst>
          </p:cNvPr>
          <p:cNvSpPr/>
          <p:nvPr/>
        </p:nvSpPr>
        <p:spPr>
          <a:xfrm rot="5400000">
            <a:off x="5438579" y="4991604"/>
            <a:ext cx="163683" cy="655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FCB0A022-A662-4541-888B-FC0E8E8E0B92}"/>
              </a:ext>
            </a:extLst>
          </p:cNvPr>
          <p:cNvSpPr/>
          <p:nvPr/>
        </p:nvSpPr>
        <p:spPr>
          <a:xfrm rot="5400000">
            <a:off x="4934855" y="4990621"/>
            <a:ext cx="163682" cy="675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BCB84125-038B-4535-82F1-2937885672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25417" y="4562359"/>
            <a:ext cx="430213" cy="201614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8734306C-81BF-4588-88DB-8F8471D8F458}"/>
              </a:ext>
            </a:extLst>
          </p:cNvPr>
          <p:cNvSpPr/>
          <p:nvPr/>
        </p:nvSpPr>
        <p:spPr>
          <a:xfrm>
            <a:off x="4549939" y="4869260"/>
            <a:ext cx="190858" cy="774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424054FC-F771-449B-83FD-F76F8891D07F}"/>
              </a:ext>
            </a:extLst>
          </p:cNvPr>
          <p:cNvSpPr/>
          <p:nvPr/>
        </p:nvSpPr>
        <p:spPr>
          <a:xfrm rot="5400000">
            <a:off x="6457297" y="4986586"/>
            <a:ext cx="177538" cy="655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ctangle 24">
            <a:extLst>
              <a:ext uri="{FF2B5EF4-FFF2-40B4-BE49-F238E27FC236}">
                <a16:creationId xmlns:a16="http://schemas.microsoft.com/office/drawing/2014/main" id="{AE0EF069-561C-4C09-BF1F-0253CA090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776" y="4946689"/>
            <a:ext cx="430213" cy="16368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40" name="Rectangle 25">
            <a:extLst>
              <a:ext uri="{FF2B5EF4-FFF2-40B4-BE49-F238E27FC236}">
                <a16:creationId xmlns:a16="http://schemas.microsoft.com/office/drawing/2014/main" id="{E2D6B83D-5CFD-480B-AF0C-80D26ED40A2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97452" y="4547508"/>
            <a:ext cx="430213" cy="19085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6935BA1E-52C5-462E-91F2-C26BAFF203AA}"/>
              </a:ext>
            </a:extLst>
          </p:cNvPr>
          <p:cNvSpPr/>
          <p:nvPr/>
        </p:nvSpPr>
        <p:spPr>
          <a:xfrm>
            <a:off x="6818170" y="4866940"/>
            <a:ext cx="190858" cy="77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1DA4CEE0-CF73-4C0C-A645-1E0D1E2F53D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155648" y="4935554"/>
            <a:ext cx="163680" cy="19761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43" name="Rectangle 23">
            <a:extLst>
              <a:ext uri="{FF2B5EF4-FFF2-40B4-BE49-F238E27FC236}">
                <a16:creationId xmlns:a16="http://schemas.microsoft.com/office/drawing/2014/main" id="{82AECF85-8FD9-4D9E-BB25-B43DE2308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076" y="4952520"/>
            <a:ext cx="434009" cy="1636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4FF362DD-1D6E-4F69-BFCE-A3D1125EA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3214" y="4952519"/>
            <a:ext cx="430213" cy="163681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45" name="Rectangle 21">
            <a:extLst>
              <a:ext uri="{FF2B5EF4-FFF2-40B4-BE49-F238E27FC236}">
                <a16:creationId xmlns:a16="http://schemas.microsoft.com/office/drawing/2014/main" id="{99CE162D-D608-488F-8FFB-8071D7641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6981" y="4953476"/>
            <a:ext cx="430213" cy="16108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46" name="Rectangle 24">
            <a:extLst>
              <a:ext uri="{FF2B5EF4-FFF2-40B4-BE49-F238E27FC236}">
                <a16:creationId xmlns:a16="http://schemas.microsoft.com/office/drawing/2014/main" id="{C7DCF1F5-E2BB-44A4-9F30-D90347D61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4700" y="4952520"/>
            <a:ext cx="430213" cy="1636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47" name="Rectangle 25">
            <a:extLst>
              <a:ext uri="{FF2B5EF4-FFF2-40B4-BE49-F238E27FC236}">
                <a16:creationId xmlns:a16="http://schemas.microsoft.com/office/drawing/2014/main" id="{64A7C4D3-9777-4E02-8B54-ADB83E98491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477468" y="4933402"/>
            <a:ext cx="162038" cy="200274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48" name="Text Box 12">
            <a:extLst>
              <a:ext uri="{FF2B5EF4-FFF2-40B4-BE49-F238E27FC236}">
                <a16:creationId xmlns:a16="http://schemas.microsoft.com/office/drawing/2014/main" id="{2EED3FF6-C4AD-44A4-913B-B90E3866754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960022" y="4008945"/>
            <a:ext cx="761747" cy="308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TechnicBold" panose="00000400000000000000" pitchFamily="2" charset="2"/>
              <a:buChar char=" "/>
            </a:pPr>
            <a:r>
              <a:rPr lang="pt-BR" altLang="pt-BR" sz="1500" dirty="0"/>
              <a:t>ELEVAÇÃO</a:t>
            </a:r>
          </a:p>
          <a:p>
            <a:pPr marL="285750" indent="-285750" eaLnBrk="1" hangingPunct="1">
              <a:spcBef>
                <a:spcPct val="50000"/>
              </a:spcBef>
              <a:buFont typeface="TechnicBold" panose="00000400000000000000" pitchFamily="2" charset="2"/>
              <a:buChar char=" "/>
            </a:pPr>
            <a:endParaRPr lang="pt-BR" altLang="pt-BR" sz="1500" dirty="0">
              <a:latin typeface="Arial Unicode MS" panose="020B0604020202020204" pitchFamily="34" charset="-128"/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A0522E12-53DF-4A2F-9519-068FC8D257F3}"/>
              </a:ext>
            </a:extLst>
          </p:cNvPr>
          <p:cNvSpPr/>
          <p:nvPr/>
        </p:nvSpPr>
        <p:spPr>
          <a:xfrm rot="5400000">
            <a:off x="10333102" y="4987308"/>
            <a:ext cx="163682" cy="908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8465059A-E48D-428F-9FBE-4A1E79504718}"/>
              </a:ext>
            </a:extLst>
          </p:cNvPr>
          <p:cNvSpPr/>
          <p:nvPr/>
        </p:nvSpPr>
        <p:spPr>
          <a:xfrm rot="5400000">
            <a:off x="9806294" y="4995455"/>
            <a:ext cx="163305" cy="749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F4F3E308-1390-4295-801B-971E004C850A}"/>
              </a:ext>
            </a:extLst>
          </p:cNvPr>
          <p:cNvSpPr/>
          <p:nvPr/>
        </p:nvSpPr>
        <p:spPr>
          <a:xfrm rot="5400000">
            <a:off x="9290942" y="4999947"/>
            <a:ext cx="163683" cy="655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BD4A9A26-4A92-4D91-ACB5-078C42D0DEDA}"/>
              </a:ext>
            </a:extLst>
          </p:cNvPr>
          <p:cNvSpPr/>
          <p:nvPr/>
        </p:nvSpPr>
        <p:spPr>
          <a:xfrm rot="5400000">
            <a:off x="8782998" y="4998965"/>
            <a:ext cx="163682" cy="675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6819106A-DF5A-4619-8C0F-DA1A383A1280}"/>
              </a:ext>
            </a:extLst>
          </p:cNvPr>
          <p:cNvSpPr/>
          <p:nvPr/>
        </p:nvSpPr>
        <p:spPr>
          <a:xfrm rot="5400000">
            <a:off x="8278648" y="5005432"/>
            <a:ext cx="163682" cy="545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ctangle 23">
            <a:extLst>
              <a:ext uri="{FF2B5EF4-FFF2-40B4-BE49-F238E27FC236}">
                <a16:creationId xmlns:a16="http://schemas.microsoft.com/office/drawing/2014/main" id="{D0FD89C3-ED9B-4278-A29E-05AB1A002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8680" y="4758914"/>
            <a:ext cx="434009" cy="1636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56" name="Rectangle 23">
            <a:extLst>
              <a:ext uri="{FF2B5EF4-FFF2-40B4-BE49-F238E27FC236}">
                <a16:creationId xmlns:a16="http://schemas.microsoft.com/office/drawing/2014/main" id="{420B9F04-5FC9-4A24-8C01-3AAFE406F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6212" y="4757764"/>
            <a:ext cx="434009" cy="1636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57" name="Rectangle 23">
            <a:extLst>
              <a:ext uri="{FF2B5EF4-FFF2-40B4-BE49-F238E27FC236}">
                <a16:creationId xmlns:a16="http://schemas.microsoft.com/office/drawing/2014/main" id="{4D22E897-E6F2-4E6E-BFF3-E2DF35AB9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8629" y="4751133"/>
            <a:ext cx="434009" cy="1636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58" name="Rectangle 23">
            <a:extLst>
              <a:ext uri="{FF2B5EF4-FFF2-40B4-BE49-F238E27FC236}">
                <a16:creationId xmlns:a16="http://schemas.microsoft.com/office/drawing/2014/main" id="{FBB1DC7E-5C66-415C-BE85-CFC453471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1804" y="4757576"/>
            <a:ext cx="434009" cy="1636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59" name="Rectangle 23">
            <a:extLst>
              <a:ext uri="{FF2B5EF4-FFF2-40B4-BE49-F238E27FC236}">
                <a16:creationId xmlns:a16="http://schemas.microsoft.com/office/drawing/2014/main" id="{6F62C3B4-7DE4-4A2E-A6A4-D75543D23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6053" y="4751133"/>
            <a:ext cx="434009" cy="1636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49875DA8-D2C5-4D68-AABC-EAEE85718461}"/>
              </a:ext>
            </a:extLst>
          </p:cNvPr>
          <p:cNvSpPr/>
          <p:nvPr/>
        </p:nvSpPr>
        <p:spPr>
          <a:xfrm rot="5400000">
            <a:off x="8530698" y="4799750"/>
            <a:ext cx="163682" cy="797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1D916F41-66BC-4EB4-8342-BE2A2A450321}"/>
              </a:ext>
            </a:extLst>
          </p:cNvPr>
          <p:cNvSpPr/>
          <p:nvPr/>
        </p:nvSpPr>
        <p:spPr>
          <a:xfrm rot="5400000">
            <a:off x="9057682" y="4796342"/>
            <a:ext cx="163682" cy="797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D08C85AD-6EE2-409C-AB75-9204515AEE8C}"/>
              </a:ext>
            </a:extLst>
          </p:cNvPr>
          <p:cNvSpPr/>
          <p:nvPr/>
        </p:nvSpPr>
        <p:spPr>
          <a:xfrm rot="5400000">
            <a:off x="9576020" y="4793120"/>
            <a:ext cx="163682" cy="797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45619E91-4357-422D-9628-DBC1B3286C1B}"/>
              </a:ext>
            </a:extLst>
          </p:cNvPr>
          <p:cNvSpPr/>
          <p:nvPr/>
        </p:nvSpPr>
        <p:spPr>
          <a:xfrm rot="5400000">
            <a:off x="10094003" y="4796342"/>
            <a:ext cx="163682" cy="797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Rectangle 26">
            <a:extLst>
              <a:ext uri="{FF2B5EF4-FFF2-40B4-BE49-F238E27FC236}">
                <a16:creationId xmlns:a16="http://schemas.microsoft.com/office/drawing/2014/main" id="{41B71248-BCBB-4D85-B676-26A301840C4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164949" y="4531437"/>
            <a:ext cx="163680" cy="19761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65" name="Rectangle 23">
            <a:extLst>
              <a:ext uri="{FF2B5EF4-FFF2-40B4-BE49-F238E27FC236}">
                <a16:creationId xmlns:a16="http://schemas.microsoft.com/office/drawing/2014/main" id="{E2F84230-26CD-412E-A2BA-19FBB7B46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6377" y="4548403"/>
            <a:ext cx="434009" cy="1636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66" name="Rectangle 21">
            <a:extLst>
              <a:ext uri="{FF2B5EF4-FFF2-40B4-BE49-F238E27FC236}">
                <a16:creationId xmlns:a16="http://schemas.microsoft.com/office/drawing/2014/main" id="{B306AE5E-E079-40FA-BA1B-411B92E49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2515" y="4548402"/>
            <a:ext cx="430213" cy="163681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67" name="Rectangle 21">
            <a:extLst>
              <a:ext uri="{FF2B5EF4-FFF2-40B4-BE49-F238E27FC236}">
                <a16:creationId xmlns:a16="http://schemas.microsoft.com/office/drawing/2014/main" id="{BB422F44-236F-4EAF-8203-4889621B6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6282" y="4549359"/>
            <a:ext cx="430213" cy="16108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68" name="Rectangle 24">
            <a:extLst>
              <a:ext uri="{FF2B5EF4-FFF2-40B4-BE49-F238E27FC236}">
                <a16:creationId xmlns:a16="http://schemas.microsoft.com/office/drawing/2014/main" id="{6ED2A0C7-778E-4C4E-8B4C-5EA07F5A6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4001" y="4548403"/>
            <a:ext cx="430213" cy="1636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69" name="Rectangle 25">
            <a:extLst>
              <a:ext uri="{FF2B5EF4-FFF2-40B4-BE49-F238E27FC236}">
                <a16:creationId xmlns:a16="http://schemas.microsoft.com/office/drawing/2014/main" id="{F3462235-E6E5-45B5-8999-A61A303D691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486769" y="4529285"/>
            <a:ext cx="162038" cy="200274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7436573F-A97F-4C24-BF5C-C56092C83E42}"/>
              </a:ext>
            </a:extLst>
          </p:cNvPr>
          <p:cNvSpPr/>
          <p:nvPr/>
        </p:nvSpPr>
        <p:spPr>
          <a:xfrm rot="5400000">
            <a:off x="10342403" y="4583191"/>
            <a:ext cx="163682" cy="908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A1D84691-7544-4AF0-8C31-4988A1DA080C}"/>
              </a:ext>
            </a:extLst>
          </p:cNvPr>
          <p:cNvSpPr/>
          <p:nvPr/>
        </p:nvSpPr>
        <p:spPr>
          <a:xfrm rot="5400000">
            <a:off x="9815595" y="4591338"/>
            <a:ext cx="163305" cy="749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AF3666ED-56FE-445E-9600-E9CD6A894B17}"/>
              </a:ext>
            </a:extLst>
          </p:cNvPr>
          <p:cNvSpPr/>
          <p:nvPr/>
        </p:nvSpPr>
        <p:spPr>
          <a:xfrm rot="5400000">
            <a:off x="9300243" y="4595830"/>
            <a:ext cx="163683" cy="655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3CA21EDE-0712-4202-B398-327F2FA7FD36}"/>
              </a:ext>
            </a:extLst>
          </p:cNvPr>
          <p:cNvSpPr/>
          <p:nvPr/>
        </p:nvSpPr>
        <p:spPr>
          <a:xfrm rot="5400000">
            <a:off x="8792299" y="4594848"/>
            <a:ext cx="163682" cy="675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8F001E7D-E528-4224-B0B4-921295B1CAB3}"/>
              </a:ext>
            </a:extLst>
          </p:cNvPr>
          <p:cNvSpPr/>
          <p:nvPr/>
        </p:nvSpPr>
        <p:spPr>
          <a:xfrm rot="5400000">
            <a:off x="8287949" y="4601315"/>
            <a:ext cx="163682" cy="545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Rectangle 23">
            <a:extLst>
              <a:ext uri="{FF2B5EF4-FFF2-40B4-BE49-F238E27FC236}">
                <a16:creationId xmlns:a16="http://schemas.microsoft.com/office/drawing/2014/main" id="{DA6DCE4C-BB20-4325-A120-414F2F3EC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981" y="4354797"/>
            <a:ext cx="434009" cy="1636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76" name="Rectangle 23">
            <a:extLst>
              <a:ext uri="{FF2B5EF4-FFF2-40B4-BE49-F238E27FC236}">
                <a16:creationId xmlns:a16="http://schemas.microsoft.com/office/drawing/2014/main" id="{72B2DD6F-94DA-44E0-90A2-F811FC152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5513" y="4353647"/>
            <a:ext cx="434009" cy="1636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77" name="Rectangle 23">
            <a:extLst>
              <a:ext uri="{FF2B5EF4-FFF2-40B4-BE49-F238E27FC236}">
                <a16:creationId xmlns:a16="http://schemas.microsoft.com/office/drawing/2014/main" id="{D2BF3C31-168C-47E2-915E-A69968B6A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930" y="4347016"/>
            <a:ext cx="434009" cy="1636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78" name="Rectangle 23">
            <a:extLst>
              <a:ext uri="{FF2B5EF4-FFF2-40B4-BE49-F238E27FC236}">
                <a16:creationId xmlns:a16="http://schemas.microsoft.com/office/drawing/2014/main" id="{ED24D2E3-4AE9-4FA3-8FF2-32EDC9F94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1105" y="4353459"/>
            <a:ext cx="434009" cy="1636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79" name="Rectangle 23">
            <a:extLst>
              <a:ext uri="{FF2B5EF4-FFF2-40B4-BE49-F238E27FC236}">
                <a16:creationId xmlns:a16="http://schemas.microsoft.com/office/drawing/2014/main" id="{03A76D19-5182-4C12-8DDC-C20037D2E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5354" y="4347016"/>
            <a:ext cx="434009" cy="1636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FE80086C-A3FB-4012-BDC2-D35992DB3EE1}"/>
              </a:ext>
            </a:extLst>
          </p:cNvPr>
          <p:cNvSpPr/>
          <p:nvPr/>
        </p:nvSpPr>
        <p:spPr>
          <a:xfrm rot="5400000">
            <a:off x="8539999" y="4395633"/>
            <a:ext cx="163682" cy="797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Retângulo 80">
            <a:extLst>
              <a:ext uri="{FF2B5EF4-FFF2-40B4-BE49-F238E27FC236}">
                <a16:creationId xmlns:a16="http://schemas.microsoft.com/office/drawing/2014/main" id="{CD8069E2-C7E4-45A2-AA83-11AED3D1F04B}"/>
              </a:ext>
            </a:extLst>
          </p:cNvPr>
          <p:cNvSpPr/>
          <p:nvPr/>
        </p:nvSpPr>
        <p:spPr>
          <a:xfrm rot="5400000">
            <a:off x="9066983" y="4392225"/>
            <a:ext cx="163682" cy="797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7787460A-46D1-4849-BABC-CAA72DB4E548}"/>
              </a:ext>
            </a:extLst>
          </p:cNvPr>
          <p:cNvSpPr/>
          <p:nvPr/>
        </p:nvSpPr>
        <p:spPr>
          <a:xfrm rot="5400000">
            <a:off x="9585321" y="4389003"/>
            <a:ext cx="163682" cy="797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Retângulo 82">
            <a:extLst>
              <a:ext uri="{FF2B5EF4-FFF2-40B4-BE49-F238E27FC236}">
                <a16:creationId xmlns:a16="http://schemas.microsoft.com/office/drawing/2014/main" id="{13BBB555-E070-419B-8F1A-26C94416BC80}"/>
              </a:ext>
            </a:extLst>
          </p:cNvPr>
          <p:cNvSpPr/>
          <p:nvPr/>
        </p:nvSpPr>
        <p:spPr>
          <a:xfrm rot="5400000">
            <a:off x="10103304" y="4392225"/>
            <a:ext cx="163682" cy="797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Rectangle 26">
            <a:extLst>
              <a:ext uri="{FF2B5EF4-FFF2-40B4-BE49-F238E27FC236}">
                <a16:creationId xmlns:a16="http://schemas.microsoft.com/office/drawing/2014/main" id="{9F665E1F-1498-4501-B683-D5247AF1170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167670" y="4129098"/>
            <a:ext cx="163680" cy="19761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07024849-9810-4002-A3F9-BA65FC7D9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9098" y="4146064"/>
            <a:ext cx="434009" cy="1636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86" name="Rectangle 21">
            <a:extLst>
              <a:ext uri="{FF2B5EF4-FFF2-40B4-BE49-F238E27FC236}">
                <a16:creationId xmlns:a16="http://schemas.microsoft.com/office/drawing/2014/main" id="{269B435E-A835-418C-8FF9-3D01246D8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236" y="4146063"/>
            <a:ext cx="430213" cy="163681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87" name="Rectangle 21">
            <a:extLst>
              <a:ext uri="{FF2B5EF4-FFF2-40B4-BE49-F238E27FC236}">
                <a16:creationId xmlns:a16="http://schemas.microsoft.com/office/drawing/2014/main" id="{2459D413-9BE7-47E1-97D7-FE2C63C79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003" y="4147020"/>
            <a:ext cx="430213" cy="16108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88" name="Rectangle 24">
            <a:extLst>
              <a:ext uri="{FF2B5EF4-FFF2-40B4-BE49-F238E27FC236}">
                <a16:creationId xmlns:a16="http://schemas.microsoft.com/office/drawing/2014/main" id="{8C034FA4-736B-4767-99D2-CABF4D036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6722" y="4146064"/>
            <a:ext cx="430213" cy="1636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89" name="Rectangle 25">
            <a:extLst>
              <a:ext uri="{FF2B5EF4-FFF2-40B4-BE49-F238E27FC236}">
                <a16:creationId xmlns:a16="http://schemas.microsoft.com/office/drawing/2014/main" id="{209AF360-39E9-4661-BE0C-BBDC4A98B45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489490" y="4126946"/>
            <a:ext cx="162038" cy="200274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531F8F30-668A-4688-90E1-852BF6E32E5A}"/>
              </a:ext>
            </a:extLst>
          </p:cNvPr>
          <p:cNvSpPr/>
          <p:nvPr/>
        </p:nvSpPr>
        <p:spPr>
          <a:xfrm rot="5400000">
            <a:off x="10345124" y="4180852"/>
            <a:ext cx="163682" cy="908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1" name="Retângulo 90">
            <a:extLst>
              <a:ext uri="{FF2B5EF4-FFF2-40B4-BE49-F238E27FC236}">
                <a16:creationId xmlns:a16="http://schemas.microsoft.com/office/drawing/2014/main" id="{2C1AD9F4-84C9-4FF3-8801-8C770C98B0B3}"/>
              </a:ext>
            </a:extLst>
          </p:cNvPr>
          <p:cNvSpPr/>
          <p:nvPr/>
        </p:nvSpPr>
        <p:spPr>
          <a:xfrm rot="5400000">
            <a:off x="9818316" y="4188999"/>
            <a:ext cx="163305" cy="749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" name="Retângulo 91">
            <a:extLst>
              <a:ext uri="{FF2B5EF4-FFF2-40B4-BE49-F238E27FC236}">
                <a16:creationId xmlns:a16="http://schemas.microsoft.com/office/drawing/2014/main" id="{914A8CB8-63EC-4B12-BEB4-0E59A53FC55E}"/>
              </a:ext>
            </a:extLst>
          </p:cNvPr>
          <p:cNvSpPr/>
          <p:nvPr/>
        </p:nvSpPr>
        <p:spPr>
          <a:xfrm rot="5400000">
            <a:off x="9302964" y="4193491"/>
            <a:ext cx="163683" cy="655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Retângulo 92">
            <a:extLst>
              <a:ext uri="{FF2B5EF4-FFF2-40B4-BE49-F238E27FC236}">
                <a16:creationId xmlns:a16="http://schemas.microsoft.com/office/drawing/2014/main" id="{E9BA5CD0-CA04-4AA8-B8FC-DBBDD8019C07}"/>
              </a:ext>
            </a:extLst>
          </p:cNvPr>
          <p:cNvSpPr/>
          <p:nvPr/>
        </p:nvSpPr>
        <p:spPr>
          <a:xfrm rot="5400000">
            <a:off x="8795020" y="4192509"/>
            <a:ext cx="163682" cy="675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4" name="Retângulo 93">
            <a:extLst>
              <a:ext uri="{FF2B5EF4-FFF2-40B4-BE49-F238E27FC236}">
                <a16:creationId xmlns:a16="http://schemas.microsoft.com/office/drawing/2014/main" id="{95133796-79F2-42C2-A58A-BC757D43EEC8}"/>
              </a:ext>
            </a:extLst>
          </p:cNvPr>
          <p:cNvSpPr/>
          <p:nvPr/>
        </p:nvSpPr>
        <p:spPr>
          <a:xfrm rot="5400000">
            <a:off x="8290670" y="4198976"/>
            <a:ext cx="163682" cy="545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ctangle 23">
            <a:extLst>
              <a:ext uri="{FF2B5EF4-FFF2-40B4-BE49-F238E27FC236}">
                <a16:creationId xmlns:a16="http://schemas.microsoft.com/office/drawing/2014/main" id="{23315C53-271C-4DFD-B366-ADB6D8423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0702" y="3952458"/>
            <a:ext cx="434009" cy="1636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96" name="Rectangle 23">
            <a:extLst>
              <a:ext uri="{FF2B5EF4-FFF2-40B4-BE49-F238E27FC236}">
                <a16:creationId xmlns:a16="http://schemas.microsoft.com/office/drawing/2014/main" id="{25EA6BED-F8CE-406E-906E-FB738B876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8234" y="3951308"/>
            <a:ext cx="434009" cy="1636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97" name="Rectangle 23">
            <a:extLst>
              <a:ext uri="{FF2B5EF4-FFF2-40B4-BE49-F238E27FC236}">
                <a16:creationId xmlns:a16="http://schemas.microsoft.com/office/drawing/2014/main" id="{60E4E3FC-17D2-43AA-9CED-8ED96D4A7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0651" y="3944677"/>
            <a:ext cx="434009" cy="1636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98" name="Rectangle 23">
            <a:extLst>
              <a:ext uri="{FF2B5EF4-FFF2-40B4-BE49-F238E27FC236}">
                <a16:creationId xmlns:a16="http://schemas.microsoft.com/office/drawing/2014/main" id="{1E532DFB-2F63-4044-B784-1988842AD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3826" y="3951120"/>
            <a:ext cx="434009" cy="1636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99" name="Rectangle 23">
            <a:extLst>
              <a:ext uri="{FF2B5EF4-FFF2-40B4-BE49-F238E27FC236}">
                <a16:creationId xmlns:a16="http://schemas.microsoft.com/office/drawing/2014/main" id="{50B2EF19-D4A0-4D9B-A00B-9EC744A6F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8075" y="3944677"/>
            <a:ext cx="434009" cy="1636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00" name="Retângulo 99">
            <a:extLst>
              <a:ext uri="{FF2B5EF4-FFF2-40B4-BE49-F238E27FC236}">
                <a16:creationId xmlns:a16="http://schemas.microsoft.com/office/drawing/2014/main" id="{89B49EC2-6810-4517-A492-7E439449CD3A}"/>
              </a:ext>
            </a:extLst>
          </p:cNvPr>
          <p:cNvSpPr/>
          <p:nvPr/>
        </p:nvSpPr>
        <p:spPr>
          <a:xfrm rot="5400000">
            <a:off x="8542720" y="3993294"/>
            <a:ext cx="163682" cy="797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76956977-46B1-44D4-9885-FAF877912046}"/>
              </a:ext>
            </a:extLst>
          </p:cNvPr>
          <p:cNvSpPr/>
          <p:nvPr/>
        </p:nvSpPr>
        <p:spPr>
          <a:xfrm rot="5400000">
            <a:off x="9069704" y="3989886"/>
            <a:ext cx="163682" cy="797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" name="Retângulo 101">
            <a:extLst>
              <a:ext uri="{FF2B5EF4-FFF2-40B4-BE49-F238E27FC236}">
                <a16:creationId xmlns:a16="http://schemas.microsoft.com/office/drawing/2014/main" id="{BA1D6D60-62E8-43DE-B48D-E8EB891242A4}"/>
              </a:ext>
            </a:extLst>
          </p:cNvPr>
          <p:cNvSpPr/>
          <p:nvPr/>
        </p:nvSpPr>
        <p:spPr>
          <a:xfrm rot="5400000">
            <a:off x="9588042" y="3986664"/>
            <a:ext cx="163682" cy="797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5B07AB00-13C6-4655-96CB-D8D2D7B91B49}"/>
              </a:ext>
            </a:extLst>
          </p:cNvPr>
          <p:cNvSpPr/>
          <p:nvPr/>
        </p:nvSpPr>
        <p:spPr>
          <a:xfrm rot="5400000">
            <a:off x="10106025" y="3989886"/>
            <a:ext cx="163682" cy="797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ctangle 26">
            <a:extLst>
              <a:ext uri="{FF2B5EF4-FFF2-40B4-BE49-F238E27FC236}">
                <a16:creationId xmlns:a16="http://schemas.microsoft.com/office/drawing/2014/main" id="{76AA8FA0-6A26-4D94-854C-2A51932099D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176971" y="3724981"/>
            <a:ext cx="163680" cy="19761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05" name="Rectangle 23">
            <a:extLst>
              <a:ext uri="{FF2B5EF4-FFF2-40B4-BE49-F238E27FC236}">
                <a16:creationId xmlns:a16="http://schemas.microsoft.com/office/drawing/2014/main" id="{807B9DA2-06E9-41CC-92FA-D5E901BA6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8399" y="3741947"/>
            <a:ext cx="434009" cy="1636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06" name="Rectangle 21">
            <a:extLst>
              <a:ext uri="{FF2B5EF4-FFF2-40B4-BE49-F238E27FC236}">
                <a16:creationId xmlns:a16="http://schemas.microsoft.com/office/drawing/2014/main" id="{8F23C1FE-04DF-49FA-A959-37799AF73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4537" y="3741946"/>
            <a:ext cx="430213" cy="163681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07" name="Rectangle 21">
            <a:extLst>
              <a:ext uri="{FF2B5EF4-FFF2-40B4-BE49-F238E27FC236}">
                <a16:creationId xmlns:a16="http://schemas.microsoft.com/office/drawing/2014/main" id="{6F6EB156-00AE-48C3-96FF-CF96CEDFF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8304" y="3742903"/>
            <a:ext cx="430213" cy="16108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08" name="Rectangle 24">
            <a:extLst>
              <a:ext uri="{FF2B5EF4-FFF2-40B4-BE49-F238E27FC236}">
                <a16:creationId xmlns:a16="http://schemas.microsoft.com/office/drawing/2014/main" id="{A5FECDC6-BFEB-49BF-8088-B920D0E3F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6023" y="3741947"/>
            <a:ext cx="430213" cy="1636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09" name="Rectangle 25">
            <a:extLst>
              <a:ext uri="{FF2B5EF4-FFF2-40B4-BE49-F238E27FC236}">
                <a16:creationId xmlns:a16="http://schemas.microsoft.com/office/drawing/2014/main" id="{E0A59101-CE2C-4B16-AAD1-33DD7DE7A11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498791" y="3722829"/>
            <a:ext cx="162038" cy="200274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10" name="Retângulo 109">
            <a:extLst>
              <a:ext uri="{FF2B5EF4-FFF2-40B4-BE49-F238E27FC236}">
                <a16:creationId xmlns:a16="http://schemas.microsoft.com/office/drawing/2014/main" id="{BCD5D9B1-6648-4BA8-AD9F-2ABCA96A7EB4}"/>
              </a:ext>
            </a:extLst>
          </p:cNvPr>
          <p:cNvSpPr/>
          <p:nvPr/>
        </p:nvSpPr>
        <p:spPr>
          <a:xfrm rot="5400000">
            <a:off x="10354425" y="3776735"/>
            <a:ext cx="163682" cy="908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1" name="Retângulo 110">
            <a:extLst>
              <a:ext uri="{FF2B5EF4-FFF2-40B4-BE49-F238E27FC236}">
                <a16:creationId xmlns:a16="http://schemas.microsoft.com/office/drawing/2014/main" id="{CF1A9874-C5EB-4C5F-B84C-23F519450462}"/>
              </a:ext>
            </a:extLst>
          </p:cNvPr>
          <p:cNvSpPr/>
          <p:nvPr/>
        </p:nvSpPr>
        <p:spPr>
          <a:xfrm rot="5400000">
            <a:off x="9827617" y="3784882"/>
            <a:ext cx="163305" cy="749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" name="Retângulo 111">
            <a:extLst>
              <a:ext uri="{FF2B5EF4-FFF2-40B4-BE49-F238E27FC236}">
                <a16:creationId xmlns:a16="http://schemas.microsoft.com/office/drawing/2014/main" id="{F838AA79-4838-4DBC-99F9-25FC8F59F7BB}"/>
              </a:ext>
            </a:extLst>
          </p:cNvPr>
          <p:cNvSpPr/>
          <p:nvPr/>
        </p:nvSpPr>
        <p:spPr>
          <a:xfrm rot="5400000">
            <a:off x="9312265" y="3789374"/>
            <a:ext cx="163683" cy="655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3" name="Retângulo 112">
            <a:extLst>
              <a:ext uri="{FF2B5EF4-FFF2-40B4-BE49-F238E27FC236}">
                <a16:creationId xmlns:a16="http://schemas.microsoft.com/office/drawing/2014/main" id="{720C58A9-D417-4EA3-ACA1-C0DF03F5A309}"/>
              </a:ext>
            </a:extLst>
          </p:cNvPr>
          <p:cNvSpPr/>
          <p:nvPr/>
        </p:nvSpPr>
        <p:spPr>
          <a:xfrm rot="5400000">
            <a:off x="8804321" y="3788392"/>
            <a:ext cx="163682" cy="675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4" name="Retângulo 113">
            <a:extLst>
              <a:ext uri="{FF2B5EF4-FFF2-40B4-BE49-F238E27FC236}">
                <a16:creationId xmlns:a16="http://schemas.microsoft.com/office/drawing/2014/main" id="{2775C407-2962-44F4-9DB3-63B1B2A953C4}"/>
              </a:ext>
            </a:extLst>
          </p:cNvPr>
          <p:cNvSpPr/>
          <p:nvPr/>
        </p:nvSpPr>
        <p:spPr>
          <a:xfrm rot="5400000">
            <a:off x="8299971" y="3794859"/>
            <a:ext cx="163682" cy="545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6" name="Retângulo 215">
            <a:extLst>
              <a:ext uri="{FF2B5EF4-FFF2-40B4-BE49-F238E27FC236}">
                <a16:creationId xmlns:a16="http://schemas.microsoft.com/office/drawing/2014/main" id="{BD52F8B5-F18A-4473-AA4B-5AD92FC6E9B3}"/>
              </a:ext>
            </a:extLst>
          </p:cNvPr>
          <p:cNvSpPr/>
          <p:nvPr/>
        </p:nvSpPr>
        <p:spPr>
          <a:xfrm rot="5400000">
            <a:off x="9399203" y="2678585"/>
            <a:ext cx="45719" cy="25152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7" name="Retângulo 216">
            <a:extLst>
              <a:ext uri="{FF2B5EF4-FFF2-40B4-BE49-F238E27FC236}">
                <a16:creationId xmlns:a16="http://schemas.microsoft.com/office/drawing/2014/main" id="{6A7D8BEE-BCB3-407F-A7D0-0FF0551DFEC1}"/>
              </a:ext>
            </a:extLst>
          </p:cNvPr>
          <p:cNvSpPr/>
          <p:nvPr/>
        </p:nvSpPr>
        <p:spPr>
          <a:xfrm rot="5400000">
            <a:off x="9391995" y="2883920"/>
            <a:ext cx="45719" cy="25152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8" name="Retângulo 217">
            <a:extLst>
              <a:ext uri="{FF2B5EF4-FFF2-40B4-BE49-F238E27FC236}">
                <a16:creationId xmlns:a16="http://schemas.microsoft.com/office/drawing/2014/main" id="{EBA4B261-4796-41CE-83D2-E025B9EF8C70}"/>
              </a:ext>
            </a:extLst>
          </p:cNvPr>
          <p:cNvSpPr/>
          <p:nvPr/>
        </p:nvSpPr>
        <p:spPr>
          <a:xfrm rot="5400000">
            <a:off x="9386090" y="3074966"/>
            <a:ext cx="45719" cy="25152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9" name="Retângulo 218">
            <a:extLst>
              <a:ext uri="{FF2B5EF4-FFF2-40B4-BE49-F238E27FC236}">
                <a16:creationId xmlns:a16="http://schemas.microsoft.com/office/drawing/2014/main" id="{24BB9D6E-387C-46DF-8E1B-DAE2F636DDC0}"/>
              </a:ext>
            </a:extLst>
          </p:cNvPr>
          <p:cNvSpPr/>
          <p:nvPr/>
        </p:nvSpPr>
        <p:spPr>
          <a:xfrm rot="5400000">
            <a:off x="9388160" y="3276065"/>
            <a:ext cx="45719" cy="25152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0" name="Retângulo 219">
            <a:extLst>
              <a:ext uri="{FF2B5EF4-FFF2-40B4-BE49-F238E27FC236}">
                <a16:creationId xmlns:a16="http://schemas.microsoft.com/office/drawing/2014/main" id="{658406B0-72A8-4D9C-BAA7-7C5C713A2626}"/>
              </a:ext>
            </a:extLst>
          </p:cNvPr>
          <p:cNvSpPr/>
          <p:nvPr/>
        </p:nvSpPr>
        <p:spPr>
          <a:xfrm rot="5400000">
            <a:off x="9382741" y="3476050"/>
            <a:ext cx="45719" cy="25152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1" name="Retângulo 220">
            <a:extLst>
              <a:ext uri="{FF2B5EF4-FFF2-40B4-BE49-F238E27FC236}">
                <a16:creationId xmlns:a16="http://schemas.microsoft.com/office/drawing/2014/main" id="{320DED72-62AF-4AF7-A922-52BC337A452B}"/>
              </a:ext>
            </a:extLst>
          </p:cNvPr>
          <p:cNvSpPr/>
          <p:nvPr/>
        </p:nvSpPr>
        <p:spPr>
          <a:xfrm rot="5400000">
            <a:off x="9373440" y="3679593"/>
            <a:ext cx="45719" cy="25152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2" name="Rectangle 27">
            <a:extLst>
              <a:ext uri="{FF2B5EF4-FFF2-40B4-BE49-F238E27FC236}">
                <a16:creationId xmlns:a16="http://schemas.microsoft.com/office/drawing/2014/main" id="{EA525F33-8E37-4AFD-9494-90711AF7309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12967" y="4145481"/>
            <a:ext cx="261609" cy="21202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dirty="0"/>
              <a:t>/</a:t>
            </a:r>
          </a:p>
        </p:txBody>
      </p:sp>
      <p:sp>
        <p:nvSpPr>
          <p:cNvPr id="224" name="Rectangle 27">
            <a:extLst>
              <a:ext uri="{FF2B5EF4-FFF2-40B4-BE49-F238E27FC236}">
                <a16:creationId xmlns:a16="http://schemas.microsoft.com/office/drawing/2014/main" id="{3C25C706-055E-4A90-9A78-D0094867A0C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73885" y="4117781"/>
            <a:ext cx="261609" cy="21202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dirty="0"/>
              <a:t>/</a:t>
            </a:r>
          </a:p>
        </p:txBody>
      </p:sp>
      <p:sp>
        <p:nvSpPr>
          <p:cNvPr id="225" name="Retângulo 224">
            <a:extLst>
              <a:ext uri="{FF2B5EF4-FFF2-40B4-BE49-F238E27FC236}">
                <a16:creationId xmlns:a16="http://schemas.microsoft.com/office/drawing/2014/main" id="{2BE010BB-5866-42DB-9A40-E5892DD15493}"/>
              </a:ext>
            </a:extLst>
          </p:cNvPr>
          <p:cNvSpPr/>
          <p:nvPr/>
        </p:nvSpPr>
        <p:spPr>
          <a:xfrm>
            <a:off x="4552714" y="4406532"/>
            <a:ext cx="190858" cy="77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6" name="Retângulo 225">
            <a:extLst>
              <a:ext uri="{FF2B5EF4-FFF2-40B4-BE49-F238E27FC236}">
                <a16:creationId xmlns:a16="http://schemas.microsoft.com/office/drawing/2014/main" id="{A0AF5F57-658D-424A-AEE1-E9DE6EF5146E}"/>
              </a:ext>
            </a:extLst>
          </p:cNvPr>
          <p:cNvSpPr/>
          <p:nvPr/>
        </p:nvSpPr>
        <p:spPr>
          <a:xfrm>
            <a:off x="6820945" y="4354328"/>
            <a:ext cx="190858" cy="77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8" name="Rectangle 25">
            <a:extLst>
              <a:ext uri="{FF2B5EF4-FFF2-40B4-BE49-F238E27FC236}">
                <a16:creationId xmlns:a16="http://schemas.microsoft.com/office/drawing/2014/main" id="{937B57B5-68C7-43F4-A8AC-95207724B4C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73848" y="3307984"/>
            <a:ext cx="430213" cy="20161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19" name="Rectangle 26">
            <a:extLst>
              <a:ext uri="{FF2B5EF4-FFF2-40B4-BE49-F238E27FC236}">
                <a16:creationId xmlns:a16="http://schemas.microsoft.com/office/drawing/2014/main" id="{C48E61C3-3782-4588-8A4E-225EFAAADE7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18015" y="3293909"/>
            <a:ext cx="437406" cy="19085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20" name="Rectangle 23">
            <a:extLst>
              <a:ext uri="{FF2B5EF4-FFF2-40B4-BE49-F238E27FC236}">
                <a16:creationId xmlns:a16="http://schemas.microsoft.com/office/drawing/2014/main" id="{AAAA1143-752D-49F2-A7EE-BAEBA4E48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9709" y="4944350"/>
            <a:ext cx="434009" cy="16368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21" name="Rectangle 24">
            <a:extLst>
              <a:ext uri="{FF2B5EF4-FFF2-40B4-BE49-F238E27FC236}">
                <a16:creationId xmlns:a16="http://schemas.microsoft.com/office/drawing/2014/main" id="{0EE9820F-68F7-4369-ADD7-CD15AE758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933" y="4931877"/>
            <a:ext cx="430213" cy="16368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/>
          </a:p>
        </p:txBody>
      </p:sp>
      <p:sp>
        <p:nvSpPr>
          <p:cNvPr id="123" name="Retângulo 122">
            <a:extLst>
              <a:ext uri="{FF2B5EF4-FFF2-40B4-BE49-F238E27FC236}">
                <a16:creationId xmlns:a16="http://schemas.microsoft.com/office/drawing/2014/main" id="{4B5E121E-79D7-4C5B-978E-EFAB0A34F9C9}"/>
              </a:ext>
            </a:extLst>
          </p:cNvPr>
          <p:cNvSpPr/>
          <p:nvPr/>
        </p:nvSpPr>
        <p:spPr>
          <a:xfrm rot="5400000">
            <a:off x="9365972" y="3731281"/>
            <a:ext cx="45719" cy="25152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32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CA9AC44-134F-40C5-A7CA-1130A6458635}"/>
              </a:ext>
            </a:extLst>
          </p:cNvPr>
          <p:cNvSpPr txBox="1"/>
          <p:nvPr/>
        </p:nvSpPr>
        <p:spPr>
          <a:xfrm>
            <a:off x="3050177" y="3250865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bb-NG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90627C7-7D39-4F93-85C4-0870A97C5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88" y="466662"/>
            <a:ext cx="7419703" cy="5607294"/>
          </a:xfrm>
          <a:prstGeom prst="rect">
            <a:avLst/>
          </a:prstGeom>
        </p:spPr>
      </p:pic>
      <p:pic>
        <p:nvPicPr>
          <p:cNvPr id="6" name="Picture 2" descr="Identidade Visual do Câmpus Votuporanga do IFSP - Instituto ...">
            <a:extLst>
              <a:ext uri="{FF2B5EF4-FFF2-40B4-BE49-F238E27FC236}">
                <a16:creationId xmlns:a16="http://schemas.microsoft.com/office/drawing/2014/main" id="{15204B3B-3805-4011-90E5-433A40DAC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1" b="54871"/>
          <a:stretch/>
        </p:blipFill>
        <p:spPr bwMode="auto">
          <a:xfrm>
            <a:off x="702688" y="307501"/>
            <a:ext cx="1436051" cy="10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02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8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8" name="Group 22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9" name="Rectangle 36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1" name="Rectangle 40">
            <a:extLst>
              <a:ext uri="{FF2B5EF4-FFF2-40B4-BE49-F238E27FC236}">
                <a16:creationId xmlns:a16="http://schemas.microsoft.com/office/drawing/2014/main" id="{F6167D22-B2B2-4469-BE4E-6B0DC972E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2674726" y="4914983"/>
            <a:ext cx="8915399" cy="823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100" b="1">
                <a:solidFill>
                  <a:srgbClr val="3D7C36"/>
                </a:solidFill>
                <a:latin typeface="+mj-lt"/>
                <a:ea typeface="+mj-ea"/>
                <a:cs typeface="+mj-cs"/>
              </a:rPr>
              <a:t>VIDEO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100" b="1">
                <a:solidFill>
                  <a:srgbClr val="3D7C36"/>
                </a:solidFill>
                <a:latin typeface="+mj-lt"/>
                <a:ea typeface="+mj-ea"/>
                <a:cs typeface="+mj-cs"/>
              </a:rPr>
              <a:t> CRUZAMENTO DE PAREDE</a:t>
            </a:r>
          </a:p>
        </p:txBody>
      </p:sp>
      <p:sp>
        <p:nvSpPr>
          <p:cNvPr id="52" name="Rectangle 42">
            <a:extLst>
              <a:ext uri="{FF2B5EF4-FFF2-40B4-BE49-F238E27FC236}">
                <a16:creationId xmlns:a16="http://schemas.microsoft.com/office/drawing/2014/main" id="{E27E2F65-D0DD-4710-977A-873706F90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48"/>
            <a:ext cx="182880" cy="6858000"/>
          </a:xfrm>
          <a:prstGeom prst="rect">
            <a:avLst/>
          </a:prstGeom>
          <a:solidFill>
            <a:srgbClr val="3D7C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2" descr="Identidade Visual do Câmpus Votuporanga do IFSP - Instituto ...">
            <a:extLst>
              <a:ext uri="{FF2B5EF4-FFF2-40B4-BE49-F238E27FC236}">
                <a16:creationId xmlns:a16="http://schemas.microsoft.com/office/drawing/2014/main" id="{C29B1882-0FC6-4A2A-9570-42A68F9BD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1" b="54871"/>
          <a:stretch/>
        </p:blipFill>
        <p:spPr bwMode="auto">
          <a:xfrm>
            <a:off x="2589212" y="634963"/>
            <a:ext cx="5071880" cy="385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532125" y="3244334"/>
            <a:ext cx="7736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https://www.youtube.com/watch?v=9AxMQWvXCaY</a:t>
            </a:r>
          </a:p>
        </p:txBody>
      </p:sp>
    </p:spTree>
    <p:extLst>
      <p:ext uri="{BB962C8B-B14F-4D97-AF65-F5344CB8AC3E}">
        <p14:creationId xmlns:p14="http://schemas.microsoft.com/office/powerpoint/2010/main" val="444701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dentidade Visual do Câmpus Votuporanga do IFSP - Instituto ...">
            <a:extLst>
              <a:ext uri="{FF2B5EF4-FFF2-40B4-BE49-F238E27FC236}">
                <a16:creationId xmlns:a16="http://schemas.microsoft.com/office/drawing/2014/main" id="{08CDAA0D-3A72-42D5-95C1-14BF54FBE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1" b="54871"/>
          <a:stretch/>
        </p:blipFill>
        <p:spPr bwMode="auto">
          <a:xfrm>
            <a:off x="1742866" y="932143"/>
            <a:ext cx="1447800" cy="110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323575" y="549604"/>
            <a:ext cx="70897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PCCU1- Parte 2</a:t>
            </a:r>
          </a:p>
          <a:p>
            <a:pPr algn="ctr"/>
            <a:r>
              <a:rPr lang="pt-B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da parede em </a:t>
            </a:r>
            <a:r>
              <a:rPr lang="pt-BR" sz="36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pt-BR" sz="36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Nasce uma parede  </a:t>
            </a:r>
            <a:endParaRPr lang="pt-BR" sz="60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4258850" y="4396632"/>
            <a:ext cx="42463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8505173" y="4396632"/>
            <a:ext cx="0" cy="1791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6630445" y="4522442"/>
            <a:ext cx="175155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>
            <a:off x="8382000" y="4523980"/>
            <a:ext cx="12527" cy="1538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4989534" y="4522442"/>
            <a:ext cx="1505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6494746" y="4523980"/>
            <a:ext cx="0" cy="851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6642971" y="4523980"/>
            <a:ext cx="0" cy="851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6620007" y="6027652"/>
            <a:ext cx="175155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6755707" y="6187854"/>
            <a:ext cx="175155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6160613" y="4434760"/>
            <a:ext cx="803865" cy="62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6550019" y="4447066"/>
            <a:ext cx="45719" cy="427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1277655" y="2667425"/>
            <a:ext cx="10183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Aulas 3 - PCCU1- Parte 2. veremos:</a:t>
            </a:r>
          </a:p>
          <a:p>
            <a:pPr algn="ctr"/>
            <a:r>
              <a:rPr lang="pt-BR" sz="2400" dirty="0">
                <a:solidFill>
                  <a:schemeClr val="accent1"/>
                </a:solidFill>
                <a:latin typeface="Arial Black" panose="020B0A04020102020204" pitchFamily="34" charset="0"/>
              </a:rPr>
              <a:t>Construção da parede em T – </a:t>
            </a:r>
            <a:r>
              <a:rPr lang="pt-BR" sz="24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Nasce uma parede .</a:t>
            </a:r>
            <a:endParaRPr lang="pt-BR" sz="4400" dirty="0"/>
          </a:p>
        </p:txBody>
      </p:sp>
      <p:sp>
        <p:nvSpPr>
          <p:cNvPr id="30" name="Seta para a direita 29"/>
          <p:cNvSpPr/>
          <p:nvPr/>
        </p:nvSpPr>
        <p:spPr>
          <a:xfrm rot="5400000">
            <a:off x="6218025" y="3688306"/>
            <a:ext cx="692623" cy="48463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366887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978</TotalTime>
  <Words>812</Words>
  <Application>Microsoft Office PowerPoint</Application>
  <PresentationFormat>Widescreen</PresentationFormat>
  <Paragraphs>159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 Unicode MS</vt:lpstr>
      <vt:lpstr>Arial</vt:lpstr>
      <vt:lpstr>Arial Black</vt:lpstr>
      <vt:lpstr>Century Gothic</vt:lpstr>
      <vt:lpstr>TechnicBold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recordando  Parte 1  Cruzamento de parede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rafaelbnb2@gmail.com</dc:creator>
  <cp:lastModifiedBy>Laise Brandão Nogueira Borges</cp:lastModifiedBy>
  <cp:revision>71</cp:revision>
  <dcterms:created xsi:type="dcterms:W3CDTF">2020-09-20T17:07:09Z</dcterms:created>
  <dcterms:modified xsi:type="dcterms:W3CDTF">2021-01-13T15:23:18Z</dcterms:modified>
</cp:coreProperties>
</file>