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7" r:id="rId4"/>
    <p:sldId id="268" r:id="rId5"/>
    <p:sldId id="269" r:id="rId6"/>
    <p:sldId id="270" r:id="rId7"/>
    <p:sldId id="257" r:id="rId8"/>
    <p:sldId id="271" r:id="rId9"/>
    <p:sldId id="272" r:id="rId10"/>
  </p:sldIdLst>
  <p:sldSz cx="9144000" cy="5143500" type="screen16x9"/>
  <p:notesSz cx="6858000" cy="9144000"/>
  <p:custDataLst>
    <p:tags r:id="rId12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1A"/>
    <a:srgbClr val="004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94" autoAdjust="0"/>
  </p:normalViewPr>
  <p:slideViewPr>
    <p:cSldViewPr>
      <p:cViewPr varScale="1">
        <p:scale>
          <a:sx n="84" d="100"/>
          <a:sy n="84" d="100"/>
        </p:scale>
        <p:origin x="780" y="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46EC5-EB76-4973-9A1C-F6A289870216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73B4B-3DB9-43DD-B376-6877A38DD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81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55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03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986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32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66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625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80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83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50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10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D0C-DAEC-4513-8FE5-0BC66DC3AA12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03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DED0C-DAEC-4513-8FE5-0BC66DC3AA12}" type="datetimeFigureOut">
              <a:rPr lang="pt-BR" smtClean="0"/>
              <a:t>27/08/2019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3F99-396A-4C95-9F7B-91965C8CE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7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084C9D4-DF9F-40A2-8D1B-407BD77FDE59}"/>
              </a:ext>
            </a:extLst>
          </p:cNvPr>
          <p:cNvSpPr txBox="1"/>
          <p:nvPr/>
        </p:nvSpPr>
        <p:spPr>
          <a:xfrm>
            <a:off x="827584" y="339502"/>
            <a:ext cx="770485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rgbClr val="004588"/>
                </a:solidFill>
                <a:latin typeface="Arial Rounded MT Bold" panose="020F0704030504030204" pitchFamily="34" charset="0"/>
                <a:ea typeface="Verdana" panose="020B0604030504040204" pitchFamily="34" charset="0"/>
              </a:rPr>
              <a:t>Fundamentos da Educação a Distância</a:t>
            </a:r>
          </a:p>
          <a:p>
            <a:pPr algn="ctr"/>
            <a:r>
              <a:rPr lang="pt-BR" sz="3000" dirty="0">
                <a:solidFill>
                  <a:srgbClr val="004588"/>
                </a:solidFill>
                <a:latin typeface="Arial Rounded MT Bold" panose="020F0704030504030204" pitchFamily="34" charset="0"/>
              </a:rPr>
              <a:t>(D1EAD)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1986DA1-7D5A-4ACB-9E0C-DE3240F1124A}"/>
              </a:ext>
            </a:extLst>
          </p:cNvPr>
          <p:cNvSpPr/>
          <p:nvPr/>
        </p:nvSpPr>
        <p:spPr>
          <a:xfrm>
            <a:off x="539552" y="2698923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Professor formador: Prof. Osvaldo Canato Jr</a:t>
            </a:r>
          </a:p>
          <a:p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Professor tutor: Prof. Ricardo C. </a:t>
            </a:r>
            <a:r>
              <a:rPr lang="pt-BR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Cachichi</a:t>
            </a:r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42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2674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rgbClr val="004588"/>
                </a:solidFill>
                <a:latin typeface="Arial Rounded MT Bold" panose="020F0704030504030204" pitchFamily="34" charset="0"/>
              </a:rPr>
              <a:t>Em que época vivemos?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BF4590F-D7AC-47E7-80DC-4EC14B40E68C}"/>
              </a:ext>
            </a:extLst>
          </p:cNvPr>
          <p:cNvCxnSpPr/>
          <p:nvPr/>
        </p:nvCxnSpPr>
        <p:spPr>
          <a:xfrm>
            <a:off x="395536" y="987574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>
            <a:extLst>
              <a:ext uri="{FF2B5EF4-FFF2-40B4-BE49-F238E27FC236}">
                <a16:creationId xmlns:a16="http://schemas.microsoft.com/office/drawing/2014/main" id="{159547FD-8CC4-4B7E-B6F7-E71F4C102754}"/>
              </a:ext>
            </a:extLst>
          </p:cNvPr>
          <p:cNvSpPr/>
          <p:nvPr/>
        </p:nvSpPr>
        <p:spPr>
          <a:xfrm>
            <a:off x="322864" y="1306047"/>
            <a:ext cx="849694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Ritmo acelerado de desenvolvimento das Tecnologias Digitais de Informação e Comunicação (</a:t>
            </a:r>
            <a:r>
              <a:rPr lang="pt-BR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TDICs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Nova relação com o espaço e o tempo.</a:t>
            </a: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Emergência de práticas simultâneas a distância e interações assíncronas.</a:t>
            </a:r>
          </a:p>
        </p:txBody>
      </p:sp>
    </p:spTree>
    <p:extLst>
      <p:ext uri="{BB962C8B-B14F-4D97-AF65-F5344CB8AC3E}">
        <p14:creationId xmlns:p14="http://schemas.microsoft.com/office/powerpoint/2010/main" val="240068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2674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rgbClr val="004588"/>
                </a:solidFill>
                <a:latin typeface="Arial Rounded MT Bold" panose="020F0704030504030204" pitchFamily="34" charset="0"/>
              </a:rPr>
              <a:t>As </a:t>
            </a:r>
            <a:r>
              <a:rPr lang="pt-BR" sz="3600" dirty="0" err="1">
                <a:solidFill>
                  <a:srgbClr val="004588"/>
                </a:solidFill>
                <a:latin typeface="Arial Rounded MT Bold" panose="020F0704030504030204" pitchFamily="34" charset="0"/>
              </a:rPr>
              <a:t>TDICs</a:t>
            </a:r>
            <a:r>
              <a:rPr lang="pt-BR" sz="3600" dirty="0">
                <a:solidFill>
                  <a:srgbClr val="004588"/>
                </a:solidFill>
                <a:latin typeface="Arial Rounded MT Bold" panose="020F0704030504030204" pitchFamily="34" charset="0"/>
              </a:rPr>
              <a:t> na Educação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BF4590F-D7AC-47E7-80DC-4EC14B40E68C}"/>
              </a:ext>
            </a:extLst>
          </p:cNvPr>
          <p:cNvCxnSpPr/>
          <p:nvPr/>
        </p:nvCxnSpPr>
        <p:spPr>
          <a:xfrm>
            <a:off x="395536" y="987574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ângulo 2">
            <a:extLst>
              <a:ext uri="{FF2B5EF4-FFF2-40B4-BE49-F238E27FC236}">
                <a16:creationId xmlns:a16="http://schemas.microsoft.com/office/drawing/2014/main" id="{DA69E733-A7F9-43DB-8FA8-D506917E0DBA}"/>
              </a:ext>
            </a:extLst>
          </p:cNvPr>
          <p:cNvSpPr/>
          <p:nvPr/>
        </p:nvSpPr>
        <p:spPr>
          <a:xfrm>
            <a:off x="323528" y="1242501"/>
            <a:ext cx="842493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Facilitação no acesso à informação possibilitada pela web e seus hipertextos.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Softwares simuladores de experimentos científicos.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Ambientes virtuais de ensino e aprendizagem, como o Moodle Câmpus.</a:t>
            </a:r>
          </a:p>
        </p:txBody>
      </p:sp>
    </p:spTree>
    <p:extLst>
      <p:ext uri="{BB962C8B-B14F-4D97-AF65-F5344CB8AC3E}">
        <p14:creationId xmlns:p14="http://schemas.microsoft.com/office/powerpoint/2010/main" val="125623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2674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rgbClr val="004588"/>
                </a:solidFill>
                <a:latin typeface="Arial Rounded MT Bold" panose="020F0704030504030204" pitchFamily="34" charset="0"/>
              </a:rPr>
              <a:t>A ampliação da </a:t>
            </a:r>
            <a:r>
              <a:rPr lang="pt-BR" sz="3600" dirty="0" err="1">
                <a:solidFill>
                  <a:srgbClr val="004588"/>
                </a:solidFill>
                <a:latin typeface="Arial Rounded MT Bold" panose="020F0704030504030204" pitchFamily="34" charset="0"/>
              </a:rPr>
              <a:t>EaD</a:t>
            </a:r>
            <a:endParaRPr lang="pt-BR" sz="3600" dirty="0">
              <a:solidFill>
                <a:srgbClr val="004588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BF4590F-D7AC-47E7-80DC-4EC14B40E68C}"/>
              </a:ext>
            </a:extLst>
          </p:cNvPr>
          <p:cNvCxnSpPr/>
          <p:nvPr/>
        </p:nvCxnSpPr>
        <p:spPr>
          <a:xfrm>
            <a:off x="395536" y="987574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ângulo 2">
            <a:extLst>
              <a:ext uri="{FF2B5EF4-FFF2-40B4-BE49-F238E27FC236}">
                <a16:creationId xmlns:a16="http://schemas.microsoft.com/office/drawing/2014/main" id="{BAD242D4-09F3-47EB-85C7-3098B05341EC}"/>
              </a:ext>
            </a:extLst>
          </p:cNvPr>
          <p:cNvSpPr/>
          <p:nvPr/>
        </p:nvSpPr>
        <p:spPr>
          <a:xfrm>
            <a:off x="395536" y="1417588"/>
            <a:ext cx="8352928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Proliferação de cursos na modalidade a distância em todo o mundo.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No Brasil, já em 2015, 32,6% das vagas de graduação correspondiam à modalidade a distância</a:t>
            </a:r>
            <a:r>
              <a:rPr lang="pt-BR" baseline="52000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endParaRPr lang="pt-BR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8000" indent="-180000"/>
            <a:r>
              <a:rPr lang="pt-BR" sz="1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1400" dirty="0">
                <a:latin typeface="Verdana" panose="020B0604030504040204" pitchFamily="34" charset="0"/>
                <a:ea typeface="Verdana" panose="020B0604030504040204" pitchFamily="34" charset="0"/>
              </a:rPr>
              <a:t>De acordo com o último resumo técnico publicado pelo INEP, relativo ao Censo da Educação Superior de 2015.</a:t>
            </a:r>
          </a:p>
        </p:txBody>
      </p:sp>
    </p:spTree>
    <p:extLst>
      <p:ext uri="{BB962C8B-B14F-4D97-AF65-F5344CB8AC3E}">
        <p14:creationId xmlns:p14="http://schemas.microsoft.com/office/powerpoint/2010/main" val="203854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33950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err="1">
                <a:solidFill>
                  <a:srgbClr val="004588"/>
                </a:solidFill>
                <a:latin typeface="Arial Rounded MT Bold" panose="020F0704030504030204" pitchFamily="34" charset="0"/>
              </a:rPr>
              <a:t>EaD</a:t>
            </a:r>
            <a:r>
              <a:rPr lang="pt-BR" sz="3600" dirty="0">
                <a:solidFill>
                  <a:srgbClr val="004588"/>
                </a:solidFill>
                <a:latin typeface="Arial Rounded MT Bold" panose="020F0704030504030204" pitchFamily="34" charset="0"/>
              </a:rPr>
              <a:t>: desafios e polêmicas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BF4590F-D7AC-47E7-80DC-4EC14B40E68C}"/>
              </a:ext>
            </a:extLst>
          </p:cNvPr>
          <p:cNvCxnSpPr/>
          <p:nvPr/>
        </p:nvCxnSpPr>
        <p:spPr>
          <a:xfrm>
            <a:off x="395536" y="1059582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>
            <a:extLst>
              <a:ext uri="{FF2B5EF4-FFF2-40B4-BE49-F238E27FC236}">
                <a16:creationId xmlns:a16="http://schemas.microsoft.com/office/drawing/2014/main" id="{2ACC5B99-3917-49B8-952B-B05AB05BC9E2}"/>
              </a:ext>
            </a:extLst>
          </p:cNvPr>
          <p:cNvSpPr/>
          <p:nvPr/>
        </p:nvSpPr>
        <p:spPr>
          <a:xfrm>
            <a:off x="323528" y="1203598"/>
            <a:ext cx="856895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</a:rPr>
              <a:t>Quais os desafios da </a:t>
            </a:r>
            <a:r>
              <a:rPr lang="pt-BR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EaD</a:t>
            </a:r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</a:rPr>
              <a:t> para alunos, professores e gestores educacionais? Há na </a:t>
            </a:r>
            <a:r>
              <a:rPr lang="pt-BR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EaD</a:t>
            </a:r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</a:rPr>
              <a:t> um maior distanciamento entre professor e aluno?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</a:rPr>
              <a:t>Há no Brasil legislação e políticas públicas específicas para a </a:t>
            </a:r>
            <a:r>
              <a:rPr lang="pt-BR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EaD</a:t>
            </a:r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</a:rPr>
              <a:t>? Seria a </a:t>
            </a:r>
            <a:r>
              <a:rPr lang="pt-BR" sz="2600" dirty="0" err="1">
                <a:latin typeface="Verdana" panose="020B0604030504040204" pitchFamily="34" charset="0"/>
                <a:ea typeface="Verdana" panose="020B0604030504040204" pitchFamily="34" charset="0"/>
              </a:rPr>
              <a:t>EaD</a:t>
            </a:r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</a:rPr>
              <a:t> um bom caminho rumo ao corte de gastos públicos para com a Educação? </a:t>
            </a:r>
          </a:p>
        </p:txBody>
      </p:sp>
    </p:spTree>
    <p:extLst>
      <p:ext uri="{BB962C8B-B14F-4D97-AF65-F5344CB8AC3E}">
        <p14:creationId xmlns:p14="http://schemas.microsoft.com/office/powerpoint/2010/main" val="2286468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33950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rgbClr val="004588"/>
                </a:solidFill>
                <a:latin typeface="Arial Rounded MT Bold" panose="020F0704030504030204" pitchFamily="34" charset="0"/>
              </a:rPr>
              <a:t>Para início de conversa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BF4590F-D7AC-47E7-80DC-4EC14B40E68C}"/>
              </a:ext>
            </a:extLst>
          </p:cNvPr>
          <p:cNvCxnSpPr/>
          <p:nvPr/>
        </p:nvCxnSpPr>
        <p:spPr>
          <a:xfrm>
            <a:off x="395536" y="987574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ângulo 2">
            <a:extLst>
              <a:ext uri="{FF2B5EF4-FFF2-40B4-BE49-F238E27FC236}">
                <a16:creationId xmlns:a16="http://schemas.microsoft.com/office/drawing/2014/main" id="{821E2270-7F4E-4659-9AD4-EBAB1613CEE2}"/>
              </a:ext>
            </a:extLst>
          </p:cNvPr>
          <p:cNvSpPr/>
          <p:nvPr/>
        </p:nvSpPr>
        <p:spPr>
          <a:xfrm>
            <a:off x="395536" y="1203598"/>
            <a:ext cx="8424936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Ambientação ao Moodle Câmpus nas 3 primeiras semanas:</a:t>
            </a:r>
          </a:p>
          <a:p>
            <a:endParaRPr lang="pt-B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4000" indent="-457200">
              <a:buFont typeface="Wingdings" panose="05000000000000000000" pitchFamily="2" charset="2"/>
              <a:buChar char="Ø"/>
            </a:pP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</a:rPr>
              <a:t>inserção de uma foto em seu perfil</a:t>
            </a:r>
          </a:p>
          <a:p>
            <a:pPr marL="6840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</a:rPr>
              <a:t>navegação pelas disciplinas</a:t>
            </a:r>
          </a:p>
          <a:p>
            <a:pPr marL="6840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</a:rPr>
              <a:t>participação em atividades</a:t>
            </a:r>
          </a:p>
          <a:p>
            <a:pPr marL="6840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</a:rPr>
              <a:t>reconhecimento dos diferentes papéis desempenhados pelos profissionais do IFSP</a:t>
            </a:r>
          </a:p>
        </p:txBody>
      </p:sp>
    </p:spTree>
    <p:extLst>
      <p:ext uri="{BB962C8B-B14F-4D97-AF65-F5344CB8AC3E}">
        <p14:creationId xmlns:p14="http://schemas.microsoft.com/office/powerpoint/2010/main" val="1167499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33950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rgbClr val="004588"/>
                </a:solidFill>
                <a:latin typeface="Arial Rounded MT Bold" panose="020F0704030504030204" pitchFamily="34" charset="0"/>
              </a:rPr>
              <a:t>Organização da disciplina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045C5E03-8A28-44DB-9639-C36F4192E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431717"/>
              </p:ext>
            </p:extLst>
          </p:nvPr>
        </p:nvGraphicFramePr>
        <p:xfrm>
          <a:off x="611560" y="1496422"/>
          <a:ext cx="7992888" cy="24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885876049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114526503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521333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582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b="0" i="0" u="non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 ambiente virtual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01-03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776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b="0" i="0" u="non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Contextos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04-09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265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b="0" i="0" u="non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Práticas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10-15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938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b="0" i="0" u="none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Resgates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16-19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886686"/>
                  </a:ext>
                </a:extLst>
              </a:tr>
            </a:tbl>
          </a:graphicData>
        </a:graphic>
      </p:graphicFrame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0DF6EBBE-2A02-4F3D-993A-CE7EBE856973}"/>
              </a:ext>
            </a:extLst>
          </p:cNvPr>
          <p:cNvCxnSpPr/>
          <p:nvPr/>
        </p:nvCxnSpPr>
        <p:spPr>
          <a:xfrm>
            <a:off x="395536" y="1059582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540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2674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rgbClr val="004588"/>
                </a:solidFill>
                <a:latin typeface="Arial Rounded MT Bold" panose="020F0704030504030204" pitchFamily="34" charset="0"/>
              </a:rPr>
              <a:t>Encontros Presenciais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BF4590F-D7AC-47E7-80DC-4EC14B40E68C}"/>
              </a:ext>
            </a:extLst>
          </p:cNvPr>
          <p:cNvCxnSpPr/>
          <p:nvPr/>
        </p:nvCxnSpPr>
        <p:spPr>
          <a:xfrm>
            <a:off x="395536" y="987574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D2FD4DC5-4ADE-4811-ADD8-1F1AC00FE980}"/>
              </a:ext>
            </a:extLst>
          </p:cNvPr>
          <p:cNvSpPr/>
          <p:nvPr/>
        </p:nvSpPr>
        <p:spPr>
          <a:xfrm>
            <a:off x="395536" y="1549117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Encontros Presenciais ao final de cada um dos 3 primeiros blocos da disciplina.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</a:rPr>
              <a:t>Síntese e fechamento do bloco anterior e/ou abertura do próximo bloco. </a:t>
            </a:r>
          </a:p>
        </p:txBody>
      </p:sp>
    </p:spTree>
    <p:extLst>
      <p:ext uri="{BB962C8B-B14F-4D97-AF65-F5344CB8AC3E}">
        <p14:creationId xmlns:p14="http://schemas.microsoft.com/office/powerpoint/2010/main" val="364908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4EFF0A7-7723-421A-8663-994AAEFD7E82}"/>
              </a:ext>
            </a:extLst>
          </p:cNvPr>
          <p:cNvSpPr/>
          <p:nvPr/>
        </p:nvSpPr>
        <p:spPr>
          <a:xfrm>
            <a:off x="1043608" y="2067694"/>
            <a:ext cx="75788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solidFill>
                  <a:srgbClr val="004588"/>
                </a:solidFill>
                <a:latin typeface="Arial Rounded MT Bold" panose="020F0704030504030204" pitchFamily="34" charset="0"/>
              </a:rPr>
              <a:t>Tenhamos todos um ótimo curso!</a:t>
            </a:r>
          </a:p>
        </p:txBody>
      </p:sp>
    </p:spTree>
    <p:extLst>
      <p:ext uri="{BB962C8B-B14F-4D97-AF65-F5344CB8AC3E}">
        <p14:creationId xmlns:p14="http://schemas.microsoft.com/office/powerpoint/2010/main" val="1307411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41&quot;&gt;&lt;property id=&quot;20148&quot; value=&quot;5&quot;/&gt;&lt;property id=&quot;20300&quot; value=&quot;Slide 8&quot;/&gt;&lt;property id=&quot;20307&quot; value=&quot;265&quot;/&gt;&lt;/object&gt;&lt;object type=&quot;3&quot; unique_id=&quot;10042&quot;&gt;&lt;property id=&quot;20148&quot; value=&quot;5&quot;/&gt;&lt;property id=&quot;20300&quot; value=&quot;Slide 9&quot;/&gt;&lt;property id=&quot;20307&quot; value=&quot;264&quot;/&gt;&lt;/object&gt;&lt;/object&gt;&lt;object type=&quot;8&quot; unique_id=&quot;10020&quot;&gt;&lt;/object&gt;&lt;/object&gt;&lt;/database&gt;"/>
  <p:tag name="MMPROD_UIPERSISTENCEDATA" val="MMPROD_UIPERSISTENCEDATA"/>
  <p:tag name="SECTOMILLISECCONVERTED" val="1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300</Words>
  <Application>Microsoft Office PowerPoint</Application>
  <PresentationFormat>Apresentação na tela (16:9)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Verdana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De Oliveira Andrade</dc:creator>
  <cp:lastModifiedBy>Administrador</cp:lastModifiedBy>
  <cp:revision>66</cp:revision>
  <dcterms:created xsi:type="dcterms:W3CDTF">2014-07-10T17:46:06Z</dcterms:created>
  <dcterms:modified xsi:type="dcterms:W3CDTF">2019-08-27T19:38:25Z</dcterms:modified>
</cp:coreProperties>
</file>